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5"/>
  </p:notesMasterIdLst>
  <p:handoutMasterIdLst>
    <p:handoutMasterId r:id="rId46"/>
  </p:handoutMasterIdLst>
  <p:sldIdLst>
    <p:sldId id="256" r:id="rId2"/>
    <p:sldId id="273" r:id="rId3"/>
    <p:sldId id="403" r:id="rId4"/>
    <p:sldId id="404" r:id="rId5"/>
    <p:sldId id="405"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26" r:id="rId19"/>
    <p:sldId id="418" r:id="rId20"/>
    <p:sldId id="419" r:id="rId21"/>
    <p:sldId id="420" r:id="rId22"/>
    <p:sldId id="421" r:id="rId23"/>
    <p:sldId id="422" r:id="rId24"/>
    <p:sldId id="423" r:id="rId25"/>
    <p:sldId id="424" r:id="rId26"/>
    <p:sldId id="425" r:id="rId27"/>
    <p:sldId id="427" r:id="rId28"/>
    <p:sldId id="345"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428"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58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33" autoAdjust="0"/>
    <p:restoredTop sz="96035" autoAdjust="0"/>
  </p:normalViewPr>
  <p:slideViewPr>
    <p:cSldViewPr snapToGrid="0" showGuides="1">
      <p:cViewPr varScale="1">
        <p:scale>
          <a:sx n="103" d="100"/>
          <a:sy n="103" d="100"/>
        </p:scale>
        <p:origin x="753" y="54"/>
      </p:cViewPr>
      <p:guideLst>
        <p:guide orient="horz" pos="2160"/>
        <p:guide pos="2880"/>
      </p:guideLst>
    </p:cSldViewPr>
  </p:slideViewPr>
  <p:outlineViewPr>
    <p:cViewPr>
      <p:scale>
        <a:sx n="33" d="100"/>
        <a:sy n="33" d="100"/>
      </p:scale>
      <p:origin x="0" y="-3378"/>
    </p:cViewPr>
  </p:outlineViewPr>
  <p:notesTextViewPr>
    <p:cViewPr>
      <p:scale>
        <a:sx n="125" d="100"/>
        <a:sy n="125" d="100"/>
      </p:scale>
      <p:origin x="0" y="0"/>
    </p:cViewPr>
  </p:notesTextViewPr>
  <p:notesViewPr>
    <p:cSldViewPr snapToGrid="0" showGuides="1">
      <p:cViewPr varScale="1">
        <p:scale>
          <a:sx n="68" d="100"/>
          <a:sy n="68" d="100"/>
        </p:scale>
        <p:origin x="18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AD964-A622-4AAE-B744-53C99E3B3340}" type="datetimeFigureOut">
              <a:rPr lang="zh-CN" altLang="en-US" smtClean="0"/>
              <a:t>2023/12/15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68BA9-4DDB-4A94-8531-2E89A5DE5091}" type="slidenum">
              <a:rPr lang="zh-CN" altLang="en-US" smtClean="0"/>
              <a:t>‹#›</a:t>
            </a:fld>
            <a:endParaRPr lang="zh-CN" altLang="en-US"/>
          </a:p>
        </p:txBody>
      </p:sp>
    </p:spTree>
    <p:extLst>
      <p:ext uri="{BB962C8B-B14F-4D97-AF65-F5344CB8AC3E}">
        <p14:creationId xmlns:p14="http://schemas.microsoft.com/office/powerpoint/2010/main" val="3474940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5858B-718F-4B2D-8BD1-8BF89932B326}" type="datetimeFigureOut">
              <a:rPr lang="zh-CN" altLang="en-US" smtClean="0"/>
              <a:t>2023/12/15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0111-4C48-4E92-8CF1-F5F4BAA2D7BD}" type="slidenum">
              <a:rPr lang="zh-CN" altLang="en-US" smtClean="0"/>
              <a:t>‹#›</a:t>
            </a:fld>
            <a:endParaRPr lang="zh-CN" altLang="en-US"/>
          </a:p>
        </p:txBody>
      </p:sp>
    </p:spTree>
    <p:extLst>
      <p:ext uri="{BB962C8B-B14F-4D97-AF65-F5344CB8AC3E}">
        <p14:creationId xmlns:p14="http://schemas.microsoft.com/office/powerpoint/2010/main" val="178025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a:t>
            </a:fld>
            <a:endParaRPr lang="zh-CN" altLang="en-US"/>
          </a:p>
        </p:txBody>
      </p:sp>
    </p:spTree>
    <p:extLst>
      <p:ext uri="{BB962C8B-B14F-4D97-AF65-F5344CB8AC3E}">
        <p14:creationId xmlns:p14="http://schemas.microsoft.com/office/powerpoint/2010/main" val="29025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26</a:t>
            </a:fld>
            <a:endParaRPr lang="zh-CN" altLang="en-US"/>
          </a:p>
        </p:txBody>
      </p:sp>
    </p:spTree>
    <p:extLst>
      <p:ext uri="{BB962C8B-B14F-4D97-AF65-F5344CB8AC3E}">
        <p14:creationId xmlns:p14="http://schemas.microsoft.com/office/powerpoint/2010/main" val="242905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40</a:t>
            </a:fld>
            <a:endParaRPr lang="zh-CN" altLang="en-US"/>
          </a:p>
        </p:txBody>
      </p:sp>
    </p:spTree>
    <p:extLst>
      <p:ext uri="{BB962C8B-B14F-4D97-AF65-F5344CB8AC3E}">
        <p14:creationId xmlns:p14="http://schemas.microsoft.com/office/powerpoint/2010/main" val="1329594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91103"/>
            <a:ext cx="7772400" cy="739444"/>
          </a:xfrm>
        </p:spPr>
        <p:txBody>
          <a:bodyPr anchor="b"/>
          <a:lstStyle>
            <a:lvl1pPr algn="ctr">
              <a:defRPr sz="44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88965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7" name="直接连接符 6"/>
          <p:cNvCxnSpPr/>
          <p:nvPr userDrawn="1"/>
        </p:nvCxnSpPr>
        <p:spPr>
          <a:xfrm>
            <a:off x="1076547" y="2562446"/>
            <a:ext cx="6990907"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7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62602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7922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8" name="矩形 17"/>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32000" y="212659"/>
            <a:ext cx="8280000" cy="606041"/>
          </a:xfrm>
        </p:spPr>
        <p:txBody>
          <a:bodyPr/>
          <a:lstStyle>
            <a:lvl1pPr>
              <a:defRPr sz="2800">
                <a:latin typeface="+mn-lt"/>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32000" y="976838"/>
            <a:ext cx="8280000" cy="5063602"/>
          </a:xfrm>
        </p:spPr>
        <p:txBody>
          <a:bodyPr/>
          <a:lstStyle>
            <a:lvl1pPr>
              <a:defRPr sz="2400">
                <a:latin typeface="+mn-lt"/>
                <a:ea typeface="微软雅黑" panose="020B0503020204020204" pitchFamily="34" charset="-122"/>
              </a:defRPr>
            </a:lvl1pPr>
            <a:lvl2pPr>
              <a:defRPr sz="2000">
                <a:latin typeface="+mn-lt"/>
                <a:ea typeface="微软雅黑" panose="020B0503020204020204" pitchFamily="34" charset="-122"/>
              </a:defRPr>
            </a:lvl2pPr>
            <a:lvl3pPr>
              <a:defRPr sz="1800">
                <a:latin typeface="+mn-lt"/>
                <a:ea typeface="微软雅黑" panose="020B0503020204020204" pitchFamily="34" charset="-122"/>
              </a:defRPr>
            </a:lvl3pPr>
            <a:lvl4pPr>
              <a:defRPr sz="1600">
                <a:latin typeface="+mn-lt"/>
                <a:ea typeface="微软雅黑" panose="020B0503020204020204" pitchFamily="34" charset="-122"/>
              </a:defRPr>
            </a:lvl4pPr>
            <a:lvl5pPr>
              <a:defRPr sz="1600">
                <a:latin typeface="+mn-lt"/>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9" name="直接连接符 8"/>
          <p:cNvCxnSpPr/>
          <p:nvPr userDrawn="1"/>
        </p:nvCxnSpPr>
        <p:spPr>
          <a:xfrm>
            <a:off x="393405" y="818700"/>
            <a:ext cx="8282762"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333028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9"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sp>
        <p:nvSpPr>
          <p:cNvPr id="11"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111110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390310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53820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103358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0795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322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6675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531637"/>
            <a:ext cx="8280000" cy="58479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338338"/>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4" name="页脚占位符 1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Data Structure &amp; Algorithms</a:t>
            </a:r>
            <a:endParaRPr lang="zh-CN" altLang="en-US"/>
          </a:p>
        </p:txBody>
      </p:sp>
      <p:sp>
        <p:nvSpPr>
          <p:cNvPr id="15" name="灯片编号占位符 1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59066-C5B0-49A4-8A01-22CA3197C10F}" type="slidenum">
              <a:rPr lang="zh-CN" altLang="en-US" smtClean="0"/>
              <a:t>‹#›</a:t>
            </a:fld>
            <a:endParaRPr lang="zh-CN" altLang="en-US"/>
          </a:p>
        </p:txBody>
      </p:sp>
    </p:spTree>
    <p:extLst>
      <p:ext uri="{BB962C8B-B14F-4D97-AF65-F5344CB8AC3E}">
        <p14:creationId xmlns:p14="http://schemas.microsoft.com/office/powerpoint/2010/main" val="2811902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ithub.com/Samuele458/visual-dijkstra"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6.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48573"/>
            <a:ext cx="7772400" cy="739444"/>
          </a:xfrm>
        </p:spPr>
        <p:txBody>
          <a:bodyPr/>
          <a:lstStyle/>
          <a:p>
            <a:pPr>
              <a:lnSpc>
                <a:spcPct val="100000"/>
              </a:lnSpc>
            </a:pPr>
            <a:r>
              <a:rPr lang="en-US" altLang="zh-CN" sz="3600" b="1" dirty="0">
                <a:latin typeface="+mn-lt"/>
              </a:rPr>
              <a:t>Graph</a:t>
            </a:r>
            <a:endParaRPr lang="zh-CN" altLang="en-US" sz="3600" b="1" dirty="0">
              <a:latin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05" y="261301"/>
            <a:ext cx="972636" cy="906131"/>
          </a:xfrm>
          <a:prstGeom prst="rect">
            <a:avLst/>
          </a:prstGeom>
        </p:spPr>
      </p:pic>
      <p:sp>
        <p:nvSpPr>
          <p:cNvPr id="7" name="副标题 2"/>
          <p:cNvSpPr>
            <a:spLocks noGrp="1"/>
          </p:cNvSpPr>
          <p:nvPr>
            <p:ph type="subTitle" idx="1"/>
          </p:nvPr>
        </p:nvSpPr>
        <p:spPr>
          <a:xfrm>
            <a:off x="1143000" y="3310641"/>
            <a:ext cx="6858000" cy="2010389"/>
          </a:xfrm>
        </p:spPr>
        <p:txBody>
          <a:bodyPr>
            <a:normAutofit/>
          </a:bodyPr>
          <a:lstStyle/>
          <a:p>
            <a:pPr>
              <a:lnSpc>
                <a:spcPct val="170000"/>
              </a:lnSpc>
              <a:spcBef>
                <a:spcPts val="0"/>
              </a:spcBef>
              <a:spcAft>
                <a:spcPts val="600"/>
              </a:spcAft>
            </a:pPr>
            <a:r>
              <a:rPr lang="zh-CN" altLang="en-US" sz="1800" b="1" dirty="0"/>
              <a:t>苏卓 （初稿） </a:t>
            </a:r>
            <a:endParaRPr lang="en-US" altLang="zh-CN" sz="1800" b="1" dirty="0"/>
          </a:p>
          <a:p>
            <a:pPr>
              <a:lnSpc>
                <a:spcPct val="170000"/>
              </a:lnSpc>
              <a:spcBef>
                <a:spcPts val="0"/>
              </a:spcBef>
              <a:spcAft>
                <a:spcPts val="600"/>
              </a:spcAft>
            </a:pPr>
            <a:r>
              <a:rPr lang="zh-CN" altLang="en-US" sz="1800" b="1" dirty="0"/>
              <a:t>吴贺俊 （修订）</a:t>
            </a:r>
            <a:endParaRPr lang="en-US" altLang="zh-CN" sz="1800" b="1" dirty="0"/>
          </a:p>
        </p:txBody>
      </p:sp>
      <p:sp>
        <p:nvSpPr>
          <p:cNvPr id="6" name="文本框 5"/>
          <p:cNvSpPr txBox="1"/>
          <p:nvPr/>
        </p:nvSpPr>
        <p:spPr>
          <a:xfrm>
            <a:off x="1310341" y="529700"/>
            <a:ext cx="3519105" cy="369332"/>
          </a:xfrm>
          <a:prstGeom prst="rect">
            <a:avLst/>
          </a:prstGeom>
          <a:noFill/>
        </p:spPr>
        <p:txBody>
          <a:bodyPr wrap="none" rtlCol="0">
            <a:spAutoFit/>
          </a:bodyPr>
          <a:lstStyle/>
          <a:p>
            <a:r>
              <a:rPr lang="en-US" altLang="zh-CN" b="1" dirty="0">
                <a:solidFill>
                  <a:srgbClr val="005825"/>
                </a:solidFill>
                <a:latin typeface="微软雅黑" panose="020B0503020204020204" pitchFamily="34" charset="-122"/>
                <a:ea typeface="微软雅黑" panose="020B0503020204020204" pitchFamily="34" charset="-122"/>
              </a:rPr>
              <a:t>Data Structure &amp; Algorithms</a:t>
            </a:r>
            <a:endParaRPr lang="zh-CN" altLang="en-US" b="1" dirty="0">
              <a:solidFill>
                <a:srgbClr val="00582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79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3" name="内容占位符 2"/>
          <p:cNvSpPr>
            <a:spLocks noGrp="1"/>
          </p:cNvSpPr>
          <p:nvPr>
            <p:ph idx="1"/>
          </p:nvPr>
        </p:nvSpPr>
        <p:spPr/>
        <p:txBody>
          <a:bodyPr>
            <a:normAutofit lnSpcReduction="10000"/>
          </a:bodyPr>
          <a:lstStyle/>
          <a:p>
            <a:pPr>
              <a:lnSpc>
                <a:spcPct val="125000"/>
              </a:lnSpc>
              <a:spcBef>
                <a:spcPts val="1200"/>
              </a:spcBef>
            </a:pPr>
            <a:r>
              <a:rPr lang="zh-CN" altLang="en-US" sz="1800" dirty="0">
                <a:latin typeface="Times New Roman" pitchFamily="18" charset="0"/>
                <a:cs typeface="Times New Roman" pitchFamily="18" charset="0"/>
              </a:rPr>
              <a:t>关于</a:t>
            </a:r>
            <a:r>
              <a:rPr lang="en-US" altLang="zh-CN" sz="1800" dirty="0" err="1">
                <a:latin typeface="Times New Roman" pitchFamily="18" charset="0"/>
                <a:cs typeface="Times New Roman" pitchFamily="18" charset="0"/>
              </a:rPr>
              <a:t>Dijkstra</a:t>
            </a:r>
            <a:r>
              <a:rPr lang="zh-CN" altLang="en-US" sz="1800" dirty="0">
                <a:latin typeface="Times New Roman" pitchFamily="18" charset="0"/>
                <a:cs typeface="Times New Roman" pitchFamily="18" charset="0"/>
              </a:rPr>
              <a:t>算法思想的另一种说明</a:t>
            </a:r>
            <a:endParaRPr lang="en-US" altLang="zh-CN" sz="1800" dirty="0">
              <a:latin typeface="Times New Roman" pitchFamily="18" charset="0"/>
              <a:cs typeface="Times New Roman" pitchFamily="18" charset="0"/>
            </a:endParaRPr>
          </a:p>
          <a:p>
            <a:pPr marL="742950" lvl="1" indent="-285750" fontAlgn="base">
              <a:lnSpc>
                <a:spcPct val="125000"/>
              </a:lnSpc>
              <a:spcBef>
                <a:spcPts val="1200"/>
              </a:spcBef>
              <a:spcAft>
                <a:spcPct val="0"/>
              </a:spcAft>
              <a:buClr>
                <a:srgbClr val="FF0000"/>
              </a:buClr>
              <a:buSzPct val="55000"/>
              <a:buFont typeface="Wingdings" pitchFamily="2" charset="2"/>
              <a:buChar char="n"/>
            </a:pPr>
            <a:r>
              <a:rPr lang="zh-CN" altLang="en-US" sz="1800" kern="0" dirty="0">
                <a:solidFill>
                  <a:srgbClr val="000000"/>
                </a:solidFill>
                <a:latin typeface="Times New Roman" pitchFamily="18" charset="0"/>
                <a:cs typeface="Times New Roman" pitchFamily="18" charset="0"/>
              </a:rPr>
              <a:t>把图中所有顶点分成两组</a:t>
            </a:r>
          </a:p>
          <a:p>
            <a:pPr lvl="2" fontAlgn="base">
              <a:lnSpc>
                <a:spcPct val="125000"/>
              </a:lnSpc>
              <a:spcBef>
                <a:spcPts val="1200"/>
              </a:spcBef>
              <a:spcAft>
                <a:spcPct val="0"/>
              </a:spcAft>
              <a:buClr>
                <a:srgbClr val="3333CC"/>
              </a:buClr>
              <a:buSzPct val="50000"/>
              <a:buFont typeface="Wingdings" pitchFamily="2" charset="2"/>
              <a:buChar char="n"/>
            </a:pPr>
            <a:r>
              <a:rPr lang="zh-CN" altLang="en-US" kern="0" dirty="0">
                <a:solidFill>
                  <a:srgbClr val="000000"/>
                </a:solidFill>
                <a:latin typeface="Times New Roman" pitchFamily="18" charset="0"/>
                <a:cs typeface="Times New Roman" pitchFamily="18" charset="0"/>
              </a:rPr>
              <a:t>第一组包括已确定最短路径的顶点；</a:t>
            </a:r>
          </a:p>
          <a:p>
            <a:pPr lvl="2" fontAlgn="base">
              <a:lnSpc>
                <a:spcPct val="125000"/>
              </a:lnSpc>
              <a:spcBef>
                <a:spcPts val="1200"/>
              </a:spcBef>
              <a:spcAft>
                <a:spcPct val="0"/>
              </a:spcAft>
              <a:buClr>
                <a:srgbClr val="3333CC"/>
              </a:buClr>
              <a:buSzPct val="50000"/>
              <a:buFont typeface="Wingdings" pitchFamily="2" charset="2"/>
              <a:buChar char="n"/>
            </a:pPr>
            <a:r>
              <a:rPr lang="zh-CN" altLang="en-US" kern="0" dirty="0">
                <a:solidFill>
                  <a:srgbClr val="000000"/>
                </a:solidFill>
                <a:latin typeface="Times New Roman" pitchFamily="18" charset="0"/>
                <a:cs typeface="Times New Roman" pitchFamily="18" charset="0"/>
              </a:rPr>
              <a:t>第二组包括尚未确定最短路径的顶点；</a:t>
            </a:r>
          </a:p>
          <a:p>
            <a:pPr marL="742950" lvl="1" indent="-285750" fontAlgn="base">
              <a:lnSpc>
                <a:spcPct val="125000"/>
              </a:lnSpc>
              <a:spcBef>
                <a:spcPts val="1200"/>
              </a:spcBef>
              <a:spcAft>
                <a:spcPct val="0"/>
              </a:spcAft>
              <a:buClr>
                <a:srgbClr val="FF0000"/>
              </a:buClr>
              <a:buSzPct val="55000"/>
              <a:buFont typeface="Wingdings" pitchFamily="2" charset="2"/>
              <a:buChar char="n"/>
            </a:pPr>
            <a:r>
              <a:rPr lang="zh-CN" altLang="en-US" sz="1800" kern="0" dirty="0">
                <a:solidFill>
                  <a:srgbClr val="000000"/>
                </a:solidFill>
                <a:latin typeface="Times New Roman" pitchFamily="18" charset="0"/>
                <a:cs typeface="Times New Roman" pitchFamily="18" charset="0"/>
              </a:rPr>
              <a:t>按最短路径长度递增的顺序逐个把第二组的顶点加到第一组中去</a:t>
            </a:r>
          </a:p>
          <a:p>
            <a:pPr lvl="2" fontAlgn="base">
              <a:lnSpc>
                <a:spcPct val="125000"/>
              </a:lnSpc>
              <a:spcBef>
                <a:spcPts val="1200"/>
              </a:spcBef>
              <a:spcAft>
                <a:spcPct val="0"/>
              </a:spcAft>
              <a:buClr>
                <a:srgbClr val="3333CC"/>
              </a:buClr>
              <a:buSzPct val="50000"/>
              <a:buFont typeface="Wingdings" pitchFamily="2" charset="2"/>
              <a:buChar char="n"/>
            </a:pPr>
            <a:r>
              <a:rPr lang="zh-CN" altLang="en-US" kern="0" dirty="0">
                <a:solidFill>
                  <a:srgbClr val="000000"/>
                </a:solidFill>
                <a:latin typeface="Times New Roman" pitchFamily="18" charset="0"/>
                <a:cs typeface="Times New Roman" pitchFamily="18" charset="0"/>
              </a:rPr>
              <a:t>直至从</a:t>
            </a:r>
            <a:r>
              <a:rPr lang="en-US" altLang="zh-CN" kern="0" dirty="0">
                <a:solidFill>
                  <a:srgbClr val="000000"/>
                </a:solidFill>
                <a:latin typeface="Times New Roman" pitchFamily="18" charset="0"/>
                <a:cs typeface="Times New Roman" pitchFamily="18" charset="0"/>
              </a:rPr>
              <a:t>s</a:t>
            </a:r>
            <a:r>
              <a:rPr lang="zh-CN" altLang="en-US" kern="0" dirty="0">
                <a:solidFill>
                  <a:srgbClr val="000000"/>
                </a:solidFill>
                <a:latin typeface="Times New Roman" pitchFamily="18" charset="0"/>
                <a:cs typeface="Times New Roman" pitchFamily="18" charset="0"/>
              </a:rPr>
              <a:t>出发可以到达的所有顶点都包括进第一组中。</a:t>
            </a:r>
            <a:endParaRPr lang="en-US" altLang="zh-CN" kern="0" dirty="0">
              <a:solidFill>
                <a:srgbClr val="000000"/>
              </a:solidFill>
              <a:latin typeface="Times New Roman" pitchFamily="18" charset="0"/>
              <a:cs typeface="Times New Roman" pitchFamily="18" charset="0"/>
            </a:endParaRPr>
          </a:p>
          <a:p>
            <a:pPr marL="742950" lvl="1" indent="-285750" fontAlgn="base">
              <a:lnSpc>
                <a:spcPct val="125000"/>
              </a:lnSpc>
              <a:spcBef>
                <a:spcPts val="1200"/>
              </a:spcBef>
              <a:spcAft>
                <a:spcPct val="0"/>
              </a:spcAft>
              <a:buClr>
                <a:srgbClr val="FF0000"/>
              </a:buClr>
              <a:buSzPct val="55000"/>
              <a:buFont typeface="Wingdings" pitchFamily="2" charset="2"/>
              <a:buChar char="n"/>
            </a:pPr>
            <a:r>
              <a:rPr lang="zh-CN" altLang="en-US" sz="1800" kern="0" dirty="0">
                <a:solidFill>
                  <a:srgbClr val="000000"/>
                </a:solidFill>
                <a:latin typeface="Times New Roman" pitchFamily="18" charset="0"/>
                <a:cs typeface="Times New Roman" pitchFamily="18" charset="0"/>
              </a:rPr>
              <a:t>在这个过程中，总保持从</a:t>
            </a:r>
            <a:r>
              <a:rPr lang="en-US" altLang="zh-CN" sz="1800" kern="0" dirty="0">
                <a:solidFill>
                  <a:srgbClr val="000000"/>
                </a:solidFill>
                <a:latin typeface="Times New Roman" pitchFamily="18" charset="0"/>
                <a:cs typeface="Times New Roman" pitchFamily="18" charset="0"/>
              </a:rPr>
              <a:t>s</a:t>
            </a:r>
            <a:r>
              <a:rPr lang="zh-CN" altLang="en-US" sz="1800" kern="0" dirty="0">
                <a:solidFill>
                  <a:srgbClr val="000000"/>
                </a:solidFill>
                <a:latin typeface="Times New Roman" pitchFamily="18" charset="0"/>
                <a:cs typeface="Times New Roman" pitchFamily="18" charset="0"/>
              </a:rPr>
              <a:t>到第一组各顶点的最短路径长度都不大于从</a:t>
            </a:r>
            <a:r>
              <a:rPr lang="en-US" altLang="zh-CN" sz="1800" kern="0" dirty="0">
                <a:solidFill>
                  <a:srgbClr val="000000"/>
                </a:solidFill>
                <a:latin typeface="Times New Roman" pitchFamily="18" charset="0"/>
                <a:cs typeface="Times New Roman" pitchFamily="18" charset="0"/>
              </a:rPr>
              <a:t>s</a:t>
            </a:r>
            <a:r>
              <a:rPr lang="zh-CN" altLang="en-US" sz="1800" kern="0" dirty="0">
                <a:solidFill>
                  <a:srgbClr val="000000"/>
                </a:solidFill>
                <a:latin typeface="Times New Roman" pitchFamily="18" charset="0"/>
                <a:cs typeface="Times New Roman" pitchFamily="18" charset="0"/>
              </a:rPr>
              <a:t>到第二组的任何顶点的最短路径长度，而且，每个顶点都对应一个距离值：</a:t>
            </a:r>
          </a:p>
          <a:p>
            <a:pPr lvl="2" fontAlgn="base">
              <a:lnSpc>
                <a:spcPct val="125000"/>
              </a:lnSpc>
              <a:spcBef>
                <a:spcPts val="1200"/>
              </a:spcBef>
              <a:spcAft>
                <a:spcPct val="0"/>
              </a:spcAft>
              <a:buClr>
                <a:srgbClr val="3333CC"/>
              </a:buClr>
              <a:buSzPct val="50000"/>
              <a:buFont typeface="Wingdings" pitchFamily="2" charset="2"/>
              <a:buChar char="n"/>
            </a:pPr>
            <a:r>
              <a:rPr lang="zh-CN" altLang="en-US" kern="0" dirty="0">
                <a:solidFill>
                  <a:srgbClr val="000000"/>
                </a:solidFill>
                <a:latin typeface="Times New Roman" pitchFamily="18" charset="0"/>
                <a:cs typeface="Times New Roman" pitchFamily="18" charset="0"/>
              </a:rPr>
              <a:t>第一组的顶点对应的距离值就是从</a:t>
            </a:r>
            <a:r>
              <a:rPr lang="en-US" altLang="zh-CN" kern="0" dirty="0">
                <a:solidFill>
                  <a:srgbClr val="000000"/>
                </a:solidFill>
                <a:latin typeface="Times New Roman" pitchFamily="18" charset="0"/>
                <a:cs typeface="Times New Roman" pitchFamily="18" charset="0"/>
              </a:rPr>
              <a:t>s</a:t>
            </a:r>
            <a:r>
              <a:rPr lang="zh-CN" altLang="en-US" kern="0" dirty="0">
                <a:solidFill>
                  <a:srgbClr val="000000"/>
                </a:solidFill>
                <a:latin typeface="Times New Roman" pitchFamily="18" charset="0"/>
                <a:cs typeface="Times New Roman" pitchFamily="18" charset="0"/>
              </a:rPr>
              <a:t>到该顶点的最短路径长度；</a:t>
            </a:r>
          </a:p>
          <a:p>
            <a:pPr lvl="2" fontAlgn="base">
              <a:lnSpc>
                <a:spcPct val="125000"/>
              </a:lnSpc>
              <a:spcBef>
                <a:spcPts val="1200"/>
              </a:spcBef>
              <a:spcAft>
                <a:spcPct val="0"/>
              </a:spcAft>
              <a:buClr>
                <a:srgbClr val="3333CC"/>
              </a:buClr>
              <a:buSzPct val="50000"/>
              <a:buFont typeface="Wingdings" pitchFamily="2" charset="2"/>
              <a:buChar char="n"/>
            </a:pPr>
            <a:r>
              <a:rPr lang="zh-CN" altLang="en-US" kern="0" dirty="0">
                <a:solidFill>
                  <a:srgbClr val="000000"/>
                </a:solidFill>
                <a:latin typeface="Times New Roman" pitchFamily="18" charset="0"/>
                <a:cs typeface="Times New Roman" pitchFamily="18" charset="0"/>
              </a:rPr>
              <a:t>第二组的顶点对应的距离值是从</a:t>
            </a:r>
            <a:r>
              <a:rPr lang="en-US" altLang="zh-CN" kern="0" dirty="0">
                <a:solidFill>
                  <a:srgbClr val="000000"/>
                </a:solidFill>
                <a:latin typeface="Times New Roman" pitchFamily="18" charset="0"/>
                <a:cs typeface="Times New Roman" pitchFamily="18" charset="0"/>
              </a:rPr>
              <a:t>s</a:t>
            </a:r>
            <a:r>
              <a:rPr lang="zh-CN" altLang="en-US" kern="0" dirty="0">
                <a:solidFill>
                  <a:srgbClr val="000000"/>
                </a:solidFill>
                <a:latin typeface="Times New Roman" pitchFamily="18" charset="0"/>
                <a:cs typeface="Times New Roman" pitchFamily="18" charset="0"/>
              </a:rPr>
              <a:t>到该顶点的只包括第一组的顶点为中间顶点的最短路径长度。</a:t>
            </a:r>
          </a:p>
          <a:p>
            <a:endParaRPr lang="zh-CN" altLang="en-US" sz="2000" dirty="0"/>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10</a:t>
            </a:fld>
            <a:endParaRPr lang="zh-CN" altLang="en-US" dirty="0"/>
          </a:p>
        </p:txBody>
      </p:sp>
    </p:spTree>
    <p:extLst>
      <p:ext uri="{BB962C8B-B14F-4D97-AF65-F5344CB8AC3E}">
        <p14:creationId xmlns:p14="http://schemas.microsoft.com/office/powerpoint/2010/main" val="52910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3" name="内容占位符 2"/>
          <p:cNvSpPr>
            <a:spLocks noGrp="1"/>
          </p:cNvSpPr>
          <p:nvPr>
            <p:ph idx="1"/>
          </p:nvPr>
        </p:nvSpPr>
        <p:spPr>
          <a:xfrm>
            <a:off x="432000" y="914400"/>
            <a:ext cx="8280000" cy="5126040"/>
          </a:xfrm>
        </p:spPr>
        <p:txBody>
          <a:bodyPr/>
          <a:lstStyle/>
          <a:p>
            <a:pPr marL="0" indent="0">
              <a:buNone/>
            </a:pPr>
            <a:r>
              <a:rPr lang="en-US" altLang="zh-CN" sz="2000" b="1" dirty="0">
                <a:latin typeface="微软雅黑" pitchFamily="34" charset="-122"/>
              </a:rPr>
              <a:t>3  </a:t>
            </a:r>
            <a:r>
              <a:rPr lang="zh-CN" altLang="en-US" sz="2000" b="1" dirty="0">
                <a:latin typeface="微软雅黑" pitchFamily="34" charset="-122"/>
              </a:rPr>
              <a:t>算法步骤</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11</a:t>
            </a:fld>
            <a:endParaRPr lang="zh-CN" altLang="en-US" dirty="0"/>
          </a:p>
        </p:txBody>
      </p:sp>
      <p:sp>
        <p:nvSpPr>
          <p:cNvPr id="6" name="矩形 5"/>
          <p:cNvSpPr/>
          <p:nvPr/>
        </p:nvSpPr>
        <p:spPr>
          <a:xfrm>
            <a:off x="499533" y="1257853"/>
            <a:ext cx="8221134" cy="4593565"/>
          </a:xfrm>
          <a:prstGeom prst="rect">
            <a:avLst/>
          </a:prstGeom>
        </p:spPr>
        <p:txBody>
          <a:bodyPr wrap="square">
            <a:spAutoFit/>
          </a:bodyPr>
          <a:lstStyle/>
          <a:p>
            <a:pPr marL="0" lvl="1">
              <a:lnSpc>
                <a:spcPct val="125000"/>
              </a:lnSpc>
              <a:spcBef>
                <a:spcPts val="600"/>
              </a:spcBef>
              <a:buFont typeface="Wingdings" pitchFamily="2" charset="2"/>
              <a:buNone/>
            </a:pPr>
            <a:r>
              <a:rPr lang="zh-CN" altLang="en-US" dirty="0">
                <a:solidFill>
                  <a:schemeClr val="folHlink"/>
                </a:solidFill>
                <a:latin typeface="Times New Roman" pitchFamily="18" charset="0"/>
                <a:ea typeface="微软雅黑" pitchFamily="34" charset="-122"/>
                <a:cs typeface="Times New Roman" pitchFamily="18" charset="0"/>
              </a:rPr>
              <a:t>① </a:t>
            </a:r>
            <a:r>
              <a:rPr lang="zh-CN" altLang="en-US" dirty="0">
                <a:latin typeface="Times New Roman" pitchFamily="18" charset="0"/>
                <a:ea typeface="微软雅黑" pitchFamily="34" charset="-122"/>
                <a:cs typeface="Times New Roman" pitchFamily="18" charset="0"/>
              </a:rPr>
              <a:t>令</a:t>
            </a:r>
            <a:r>
              <a:rPr lang="en-US" altLang="zh-CN" dirty="0">
                <a:latin typeface="Times New Roman" pitchFamily="18" charset="0"/>
                <a:ea typeface="微软雅黑" pitchFamily="34" charset="-122"/>
                <a:cs typeface="Times New Roman" pitchFamily="18" charset="0"/>
              </a:rPr>
              <a:t>S={</a:t>
            </a:r>
            <a:r>
              <a:rPr lang="en-US" altLang="zh-CN" dirty="0" err="1">
                <a:latin typeface="Times New Roman" pitchFamily="18" charset="0"/>
                <a:ea typeface="微软雅黑" pitchFamily="34" charset="-122"/>
                <a:cs typeface="Times New Roman" pitchFamily="18" charset="0"/>
              </a:rPr>
              <a:t>Vs</a:t>
            </a:r>
            <a:r>
              <a:rPr lang="en-US" altLang="zh-CN"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，用带权的邻接矩阵表示有向图，对图中每个顶点</a:t>
            </a:r>
            <a:r>
              <a:rPr lang="en-US" altLang="zh-CN" dirty="0">
                <a:latin typeface="Times New Roman" pitchFamily="18" charset="0"/>
                <a:ea typeface="微软雅黑" pitchFamily="34" charset="-122"/>
                <a:cs typeface="Times New Roman" pitchFamily="18" charset="0"/>
              </a:rPr>
              <a:t>Vi</a:t>
            </a:r>
            <a:r>
              <a:rPr lang="zh-CN" altLang="en-US" dirty="0">
                <a:latin typeface="Times New Roman" pitchFamily="18" charset="0"/>
                <a:ea typeface="微软雅黑" pitchFamily="34" charset="-122"/>
                <a:cs typeface="Times New Roman" pitchFamily="18" charset="0"/>
              </a:rPr>
              <a:t>按以下原则置初值：</a:t>
            </a:r>
            <a:endParaRPr lang="en-US" altLang="zh-CN" dirty="0">
              <a:latin typeface="Times New Roman" pitchFamily="18" charset="0"/>
              <a:ea typeface="微软雅黑" pitchFamily="34" charset="-122"/>
              <a:cs typeface="Times New Roman" pitchFamily="18" charset="0"/>
            </a:endParaRPr>
          </a:p>
          <a:p>
            <a:pPr marL="0" lvl="1">
              <a:lnSpc>
                <a:spcPct val="125000"/>
              </a:lnSpc>
              <a:spcBef>
                <a:spcPts val="600"/>
              </a:spcBef>
              <a:buFont typeface="Wingdings" pitchFamily="2" charset="2"/>
              <a:buNone/>
            </a:pPr>
            <a:endParaRPr lang="en-US" altLang="zh-CN" dirty="0">
              <a:latin typeface="Times New Roman" pitchFamily="18" charset="0"/>
              <a:ea typeface="微软雅黑" pitchFamily="34" charset="-122"/>
              <a:cs typeface="Times New Roman" pitchFamily="18" charset="0"/>
            </a:endParaRPr>
          </a:p>
          <a:p>
            <a:pPr marL="0" lvl="1">
              <a:lnSpc>
                <a:spcPct val="125000"/>
              </a:lnSpc>
              <a:spcBef>
                <a:spcPts val="600"/>
              </a:spcBef>
              <a:buFont typeface="Wingdings" pitchFamily="2" charset="2"/>
              <a:buNone/>
            </a:pPr>
            <a:endParaRPr lang="en-US" altLang="zh-CN" dirty="0">
              <a:latin typeface="Times New Roman" pitchFamily="18" charset="0"/>
              <a:ea typeface="微软雅黑" pitchFamily="34" charset="-122"/>
              <a:cs typeface="Times New Roman" pitchFamily="18" charset="0"/>
            </a:endParaRPr>
          </a:p>
          <a:p>
            <a:pPr marL="0" lvl="1" indent="0">
              <a:lnSpc>
                <a:spcPct val="125000"/>
              </a:lnSpc>
              <a:spcBef>
                <a:spcPts val="600"/>
              </a:spcBef>
              <a:buFont typeface="Wingdings" pitchFamily="2" charset="2"/>
              <a:buNone/>
            </a:pPr>
            <a:r>
              <a:rPr lang="zh-CN" altLang="en-US" dirty="0">
                <a:solidFill>
                  <a:schemeClr val="folHlink"/>
                </a:solidFill>
                <a:latin typeface="Times New Roman" pitchFamily="18" charset="0"/>
                <a:ea typeface="微软雅黑" pitchFamily="34" charset="-122"/>
                <a:cs typeface="Times New Roman" pitchFamily="18" charset="0"/>
              </a:rPr>
              <a:t>② </a:t>
            </a:r>
            <a:r>
              <a:rPr lang="zh-CN" altLang="en-US" dirty="0">
                <a:latin typeface="Times New Roman" pitchFamily="18" charset="0"/>
                <a:ea typeface="微软雅黑" pitchFamily="34" charset="-122"/>
                <a:cs typeface="Times New Roman" pitchFamily="18" charset="0"/>
              </a:rPr>
              <a:t>选择一个顶点</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en-US" altLang="zh-CN" baseline="-18000"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，使得：</a:t>
            </a:r>
          </a:p>
          <a:p>
            <a:pPr marL="1079500" lvl="2" indent="0">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[j]=Min{ </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 </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k</a:t>
            </a:r>
            <a:r>
              <a:rPr lang="en-US" altLang="zh-CN" dirty="0" err="1">
                <a:latin typeface="Times New Roman" pitchFamily="18" charset="0"/>
                <a:ea typeface="微软雅黑" pitchFamily="34" charset="-122"/>
                <a:cs typeface="Times New Roman" pitchFamily="18" charset="0"/>
              </a:rPr>
              <a:t>∈V-S</a:t>
            </a:r>
            <a:r>
              <a:rPr lang="en-US" altLang="zh-CN" dirty="0">
                <a:latin typeface="Times New Roman" pitchFamily="18" charset="0"/>
                <a:ea typeface="微软雅黑" pitchFamily="34" charset="-122"/>
                <a:cs typeface="Times New Roman" pitchFamily="18" charset="0"/>
              </a:rPr>
              <a:t> }</a:t>
            </a:r>
          </a:p>
          <a:p>
            <a:pPr marL="165100">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zh-CN" altLang="en-US" dirty="0">
                <a:latin typeface="Times New Roman" pitchFamily="18" charset="0"/>
                <a:ea typeface="微软雅黑" pitchFamily="34" charset="-122"/>
                <a:cs typeface="Times New Roman" pitchFamily="18" charset="0"/>
              </a:rPr>
              <a:t>就是求得的下一条最短路径终点，将</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en-US" altLang="zh-CN" baseline="-18000"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并入到</a:t>
            </a:r>
            <a:r>
              <a:rPr lang="en-US" altLang="zh-CN" dirty="0">
                <a:latin typeface="Times New Roman" pitchFamily="18" charset="0"/>
                <a:ea typeface="微软雅黑" pitchFamily="34" charset="-122"/>
                <a:cs typeface="Times New Roman" pitchFamily="18" charset="0"/>
              </a:rPr>
              <a:t>S</a:t>
            </a:r>
            <a:r>
              <a:rPr lang="zh-CN" altLang="en-US" dirty="0">
                <a:latin typeface="Times New Roman" pitchFamily="18" charset="0"/>
                <a:ea typeface="微软雅黑" pitchFamily="34" charset="-122"/>
                <a:cs typeface="Times New Roman" pitchFamily="18" charset="0"/>
              </a:rPr>
              <a:t>中，即</a:t>
            </a:r>
            <a:r>
              <a:rPr lang="en-US" altLang="zh-CN" dirty="0">
                <a:latin typeface="Times New Roman" pitchFamily="18" charset="0"/>
                <a:ea typeface="微软雅黑" pitchFamily="34" charset="-122"/>
                <a:cs typeface="Times New Roman" pitchFamily="18" charset="0"/>
              </a:rPr>
              <a:t>S=S∪{</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en-US" altLang="zh-CN" dirty="0">
                <a:latin typeface="Times New Roman" pitchFamily="18" charset="0"/>
                <a:ea typeface="微软雅黑" pitchFamily="34" charset="-122"/>
                <a:cs typeface="Times New Roman" pitchFamily="18" charset="0"/>
              </a:rPr>
              <a:t>}</a:t>
            </a:r>
            <a:r>
              <a:rPr lang="en-US" altLang="zh-CN" dirty="0">
                <a:solidFill>
                  <a:schemeClr val="folHlink"/>
                </a:solidFill>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a:t>
            </a:r>
          </a:p>
          <a:p>
            <a:pPr marL="0" lvl="1" indent="0">
              <a:lnSpc>
                <a:spcPct val="125000"/>
              </a:lnSpc>
              <a:spcBef>
                <a:spcPts val="600"/>
              </a:spcBef>
              <a:buFont typeface="Wingdings" pitchFamily="2" charset="2"/>
              <a:buNone/>
            </a:pPr>
            <a:r>
              <a:rPr lang="zh-CN" altLang="en-US" dirty="0">
                <a:solidFill>
                  <a:schemeClr val="folHlink"/>
                </a:solidFill>
                <a:latin typeface="Times New Roman" pitchFamily="18" charset="0"/>
                <a:ea typeface="微软雅黑" pitchFamily="34" charset="-122"/>
                <a:cs typeface="Times New Roman" pitchFamily="18" charset="0"/>
              </a:rPr>
              <a:t>③ </a:t>
            </a:r>
            <a:r>
              <a:rPr lang="zh-CN" altLang="en-US" dirty="0">
                <a:latin typeface="Times New Roman" pitchFamily="18" charset="0"/>
                <a:ea typeface="微软雅黑" pitchFamily="34" charset="-122"/>
                <a:cs typeface="Times New Roman" pitchFamily="18" charset="0"/>
              </a:rPr>
              <a:t>对</a:t>
            </a:r>
            <a:r>
              <a:rPr lang="en-US" altLang="zh-CN" dirty="0">
                <a:latin typeface="Times New Roman" pitchFamily="18" charset="0"/>
                <a:ea typeface="微软雅黑" pitchFamily="34" charset="-122"/>
                <a:cs typeface="Times New Roman" pitchFamily="18" charset="0"/>
              </a:rPr>
              <a:t>V-S</a:t>
            </a:r>
            <a:r>
              <a:rPr lang="zh-CN" altLang="en-US" dirty="0">
                <a:latin typeface="Times New Roman" pitchFamily="18" charset="0"/>
                <a:ea typeface="微软雅黑" pitchFamily="34" charset="-122"/>
                <a:cs typeface="Times New Roman" pitchFamily="18" charset="0"/>
              </a:rPr>
              <a:t>中的每个顶点</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k</a:t>
            </a:r>
            <a:r>
              <a:rPr lang="en-US" altLang="zh-CN" baseline="-18000"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，修改</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a:t>
            </a:r>
            <a:r>
              <a:rPr lang="zh-CN" altLang="en-US" dirty="0">
                <a:latin typeface="Times New Roman" pitchFamily="18" charset="0"/>
                <a:ea typeface="微软雅黑" pitchFamily="34" charset="-122"/>
                <a:cs typeface="Times New Roman" pitchFamily="18" charset="0"/>
              </a:rPr>
              <a:t>，方法是：</a:t>
            </a:r>
            <a:endParaRPr lang="en-US" altLang="zh-CN" dirty="0">
              <a:latin typeface="Times New Roman" pitchFamily="18" charset="0"/>
              <a:ea typeface="微软雅黑" pitchFamily="34" charset="-122"/>
              <a:cs typeface="Times New Roman" pitchFamily="18" charset="0"/>
            </a:endParaRPr>
          </a:p>
          <a:p>
            <a:pPr marL="0" lvl="1" indent="0">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若</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[j]+</a:t>
            </a:r>
            <a:r>
              <a:rPr lang="en-US" altLang="zh-CN" dirty="0" err="1">
                <a:latin typeface="Times New Roman" pitchFamily="18" charset="0"/>
                <a:ea typeface="微软雅黑" pitchFamily="34" charset="-122"/>
                <a:cs typeface="Times New Roman" pitchFamily="18" charset="0"/>
              </a:rPr>
              <a:t>W</a:t>
            </a:r>
            <a:r>
              <a:rPr lang="en-US" altLang="zh-CN" baseline="-18000" dirty="0" err="1">
                <a:latin typeface="Times New Roman" pitchFamily="18" charset="0"/>
                <a:ea typeface="微软雅黑" pitchFamily="34" charset="-122"/>
                <a:cs typeface="Times New Roman" pitchFamily="18" charset="0"/>
              </a:rPr>
              <a:t>jk</a:t>
            </a:r>
            <a:r>
              <a:rPr lang="en-US" altLang="zh-CN" dirty="0">
                <a:latin typeface="Times New Roman" pitchFamily="18" charset="0"/>
                <a:ea typeface="微软雅黑" pitchFamily="34" charset="-122"/>
                <a:cs typeface="Times New Roman" pitchFamily="18" charset="0"/>
              </a:rPr>
              <a:t>&lt;</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a:t>
            </a:r>
            <a:r>
              <a:rPr lang="zh-CN" altLang="en-US" dirty="0">
                <a:latin typeface="Times New Roman" pitchFamily="18" charset="0"/>
                <a:ea typeface="微软雅黑" pitchFamily="34" charset="-122"/>
                <a:cs typeface="Times New Roman" pitchFamily="18" charset="0"/>
              </a:rPr>
              <a:t>，则修改为：</a:t>
            </a:r>
          </a:p>
          <a:p>
            <a:pPr marL="1628775" lvl="3" indent="-15875">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[j]+</a:t>
            </a:r>
            <a:r>
              <a:rPr lang="en-US" altLang="zh-CN" dirty="0" err="1">
                <a:latin typeface="Times New Roman" pitchFamily="18" charset="0"/>
                <a:ea typeface="微软雅黑" pitchFamily="34" charset="-122"/>
                <a:cs typeface="Times New Roman" pitchFamily="18" charset="0"/>
              </a:rPr>
              <a:t>W</a:t>
            </a:r>
            <a:r>
              <a:rPr lang="en-US" altLang="zh-CN" baseline="-18000" dirty="0" err="1">
                <a:latin typeface="Times New Roman" pitchFamily="18" charset="0"/>
                <a:ea typeface="微软雅黑" pitchFamily="34" charset="-122"/>
                <a:cs typeface="Times New Roman" pitchFamily="18" charset="0"/>
              </a:rPr>
              <a:t>jk</a:t>
            </a:r>
            <a:r>
              <a:rPr lang="en-US" altLang="zh-CN" baseline="-18000" dirty="0">
                <a:latin typeface="Times New Roman" pitchFamily="18" charset="0"/>
                <a:ea typeface="微软雅黑" pitchFamily="34" charset="-122"/>
                <a:cs typeface="Times New Roman" pitchFamily="18" charset="0"/>
              </a:rPr>
              <a:t> </a:t>
            </a:r>
            <a:r>
              <a:rPr lang="en-US" altLang="zh-CN" dirty="0">
                <a:latin typeface="Times New Roman" pitchFamily="18" charset="0"/>
                <a:ea typeface="微软雅黑" pitchFamily="34" charset="-122"/>
                <a:cs typeface="Times New Roman" pitchFamily="18" charset="0"/>
              </a:rPr>
              <a:t>(</a:t>
            </a:r>
            <a:r>
              <a:rPr lang="en-US" altLang="zh-CN" dirty="0">
                <a:latin typeface="Times New Roman" pitchFamily="18" charset="0"/>
                <a:ea typeface="微软雅黑" pitchFamily="34" charset="-122"/>
                <a:cs typeface="Times New Roman" pitchFamily="18" charset="0"/>
                <a:sym typeface="Symbol" pitchFamily="18" charset="2"/>
              </a:rPr>
              <a:t></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k</a:t>
            </a:r>
            <a:r>
              <a:rPr lang="en-US" altLang="zh-CN" dirty="0" err="1">
                <a:latin typeface="Times New Roman" pitchFamily="18" charset="0"/>
                <a:ea typeface="微软雅黑" pitchFamily="34" charset="-122"/>
                <a:cs typeface="Times New Roman" pitchFamily="18" charset="0"/>
              </a:rPr>
              <a:t>∈V-S</a:t>
            </a:r>
            <a:r>
              <a:rPr lang="en-US" altLang="zh-CN" dirty="0">
                <a:latin typeface="Times New Roman" pitchFamily="18" charset="0"/>
                <a:ea typeface="微软雅黑" pitchFamily="34" charset="-122"/>
                <a:cs typeface="Times New Roman" pitchFamily="18" charset="0"/>
              </a:rPr>
              <a:t> )</a:t>
            </a:r>
          </a:p>
          <a:p>
            <a:pPr marL="0" lvl="1" indent="0">
              <a:lnSpc>
                <a:spcPct val="125000"/>
              </a:lnSpc>
              <a:spcBef>
                <a:spcPts val="600"/>
              </a:spcBef>
              <a:buFont typeface="Wingdings" pitchFamily="2" charset="2"/>
              <a:buNone/>
            </a:pPr>
            <a:r>
              <a:rPr lang="en-US" altLang="zh-CN" dirty="0">
                <a:solidFill>
                  <a:schemeClr val="folHlink"/>
                </a:solidFill>
                <a:latin typeface="Times New Roman" pitchFamily="18" charset="0"/>
                <a:ea typeface="微软雅黑" pitchFamily="34" charset="-122"/>
                <a:cs typeface="Times New Roman" pitchFamily="18" charset="0"/>
              </a:rPr>
              <a:t>④ </a:t>
            </a:r>
            <a:r>
              <a:rPr lang="zh-CN" altLang="en-US" dirty="0">
                <a:latin typeface="Times New Roman" pitchFamily="18" charset="0"/>
                <a:ea typeface="微软雅黑" pitchFamily="34" charset="-122"/>
                <a:cs typeface="Times New Roman" pitchFamily="18" charset="0"/>
              </a:rPr>
              <a:t>重复</a:t>
            </a:r>
            <a:r>
              <a:rPr lang="zh-CN" altLang="en-US" dirty="0">
                <a:solidFill>
                  <a:schemeClr val="folHlink"/>
                </a:solidFill>
                <a:latin typeface="Times New Roman" pitchFamily="18" charset="0"/>
                <a:ea typeface="微软雅黑" pitchFamily="34" charset="-122"/>
                <a:cs typeface="Times New Roman" pitchFamily="18" charset="0"/>
              </a:rPr>
              <a:t>②</a:t>
            </a:r>
            <a:r>
              <a:rPr lang="zh-CN" altLang="en-US" dirty="0">
                <a:latin typeface="Times New Roman" pitchFamily="18" charset="0"/>
                <a:ea typeface="微软雅黑" pitchFamily="34" charset="-122"/>
                <a:cs typeface="Times New Roman" pitchFamily="18" charset="0"/>
              </a:rPr>
              <a:t>，</a:t>
            </a:r>
            <a:r>
              <a:rPr lang="zh-CN" altLang="en-US" dirty="0">
                <a:solidFill>
                  <a:schemeClr val="folHlink"/>
                </a:solidFill>
                <a:latin typeface="Times New Roman" pitchFamily="18" charset="0"/>
                <a:ea typeface="微软雅黑" pitchFamily="34" charset="-122"/>
                <a:cs typeface="Times New Roman" pitchFamily="18" charset="0"/>
              </a:rPr>
              <a:t>③</a:t>
            </a:r>
            <a:r>
              <a:rPr lang="zh-CN" altLang="en-US" dirty="0">
                <a:latin typeface="Times New Roman" pitchFamily="18" charset="0"/>
                <a:ea typeface="微软雅黑" pitchFamily="34" charset="-122"/>
                <a:cs typeface="Times New Roman" pitchFamily="18" charset="0"/>
              </a:rPr>
              <a:t>，直到</a:t>
            </a:r>
            <a:r>
              <a:rPr lang="en-US" altLang="zh-CN" dirty="0">
                <a:latin typeface="Times New Roman" pitchFamily="18" charset="0"/>
                <a:ea typeface="微软雅黑" pitchFamily="34" charset="-122"/>
                <a:cs typeface="Times New Roman" pitchFamily="18" charset="0"/>
              </a:rPr>
              <a:t>S=V</a:t>
            </a:r>
            <a:r>
              <a:rPr lang="zh-CN" altLang="en-US" dirty="0">
                <a:latin typeface="Times New Roman" pitchFamily="18" charset="0"/>
                <a:ea typeface="微软雅黑" pitchFamily="34" charset="-122"/>
                <a:cs typeface="Times New Roman" pitchFamily="18" charset="0"/>
              </a:rPr>
              <a:t>为止。</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433" y="1731036"/>
            <a:ext cx="5173134" cy="1112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2"/>
          <p:cNvSpPr txBox="1">
            <a:spLocks noChangeArrowheads="1"/>
          </p:cNvSpPr>
          <p:nvPr/>
        </p:nvSpPr>
        <p:spPr>
          <a:xfrm>
            <a:off x="499533" y="2904067"/>
            <a:ext cx="7548033" cy="267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buFont typeface="Wingdings" pitchFamily="2" charset="2"/>
              <a:buNone/>
            </a:pPr>
            <a:endParaRPr lang="zh-CN" altLang="en-US" sz="1800" dirty="0">
              <a:latin typeface="Times New Roman" pitchFamily="18" charset="0"/>
              <a:cs typeface="Times New Roman" pitchFamily="18" charset="0"/>
            </a:endParaRPr>
          </a:p>
        </p:txBody>
      </p:sp>
      <p:sp>
        <p:nvSpPr>
          <p:cNvPr id="7" name="矩形 6">
            <a:extLst>
              <a:ext uri="{FF2B5EF4-FFF2-40B4-BE49-F238E27FC236}">
                <a16:creationId xmlns:a16="http://schemas.microsoft.com/office/drawing/2014/main" id="{7BA36340-15DF-4079-BEF9-E1E41D8B31A4}"/>
              </a:ext>
            </a:extLst>
          </p:cNvPr>
          <p:cNvSpPr/>
          <p:nvPr/>
        </p:nvSpPr>
        <p:spPr>
          <a:xfrm>
            <a:off x="6408744" y="2600528"/>
            <a:ext cx="2644140" cy="890693"/>
          </a:xfrm>
          <a:prstGeom prst="rect">
            <a:avLst/>
          </a:prstGeom>
          <a:ln w="28575">
            <a:solidFill>
              <a:srgbClr val="005825"/>
            </a:solidFill>
          </a:ln>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每个</a:t>
            </a:r>
            <a:r>
              <a:rPr lang="en-US" altLang="zh-CN" sz="1200" dirty="0" err="1">
                <a:latin typeface="微软雅黑" panose="020B0503020204020204" pitchFamily="34" charset="-122"/>
                <a:ea typeface="微软雅黑" panose="020B0503020204020204" pitchFamily="34" charset="-122"/>
              </a:rPr>
              <a:t>dist</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分量保存从</a:t>
            </a:r>
            <a:r>
              <a:rPr lang="en-US" altLang="zh-CN" sz="1200" dirty="0">
                <a:latin typeface="微软雅黑" panose="020B0503020204020204" pitchFamily="34" charset="-122"/>
                <a:ea typeface="微软雅黑" panose="020B0503020204020204" pitchFamily="34" charset="-122"/>
              </a:rPr>
              <a:t>Vs </a:t>
            </a:r>
            <a:r>
              <a:rPr lang="zh-CN" altLang="en-US" sz="1200" dirty="0">
                <a:latin typeface="微软雅黑" panose="020B0503020204020204" pitchFamily="34" charset="-122"/>
                <a:ea typeface="微软雅黑" panose="020B0503020204020204" pitchFamily="34" charset="-122"/>
              </a:rPr>
              <a:t>出发中间只经过集合</a:t>
            </a:r>
            <a:r>
              <a:rPr lang="en-US" altLang="zh-CN" sz="1200" dirty="0">
                <a:latin typeface="微软雅黑" panose="020B0503020204020204" pitchFamily="34" charset="-122"/>
                <a:ea typeface="微软雅黑" panose="020B0503020204020204" pitchFamily="34" charset="-122"/>
              </a:rPr>
              <a:t>S</a:t>
            </a:r>
            <a:r>
              <a:rPr lang="zh-CN" altLang="en-US" sz="1200" dirty="0">
                <a:latin typeface="微软雅黑" panose="020B0503020204020204" pitchFamily="34" charset="-122"/>
                <a:ea typeface="微软雅黑" panose="020B0503020204020204" pitchFamily="34" charset="-122"/>
              </a:rPr>
              <a:t>中的顶点而到达</a:t>
            </a:r>
            <a:r>
              <a:rPr lang="en-US" altLang="zh-CN" sz="1200" dirty="0">
                <a:latin typeface="微软雅黑" panose="020B0503020204020204" pitchFamily="34" charset="-122"/>
                <a:ea typeface="微软雅黑" panose="020B0503020204020204" pitchFamily="34" charset="-122"/>
              </a:rPr>
              <a:t>Vi</a:t>
            </a:r>
            <a:r>
              <a:rPr lang="zh-CN" altLang="en-US" sz="1200" dirty="0">
                <a:latin typeface="微软雅黑" panose="020B0503020204020204" pitchFamily="34" charset="-122"/>
                <a:ea typeface="微软雅黑" panose="020B0503020204020204" pitchFamily="34" charset="-122"/>
              </a:rPr>
              <a:t>的所有路径中长度最小的路径长度值，</a:t>
            </a:r>
          </a:p>
        </p:txBody>
      </p:sp>
    </p:spTree>
    <p:extLst>
      <p:ext uri="{BB962C8B-B14F-4D97-AF65-F5344CB8AC3E}">
        <p14:creationId xmlns:p14="http://schemas.microsoft.com/office/powerpoint/2010/main" val="1594209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12</a:t>
            </a:fld>
            <a:endParaRPr lang="zh-CN" altLang="en-US" dirty="0"/>
          </a:p>
        </p:txBody>
      </p:sp>
      <p:grpSp>
        <p:nvGrpSpPr>
          <p:cNvPr id="7" name="Group 3"/>
          <p:cNvGrpSpPr>
            <a:grpSpLocks/>
          </p:cNvGrpSpPr>
          <p:nvPr/>
        </p:nvGrpSpPr>
        <p:grpSpPr bwMode="auto">
          <a:xfrm>
            <a:off x="840581" y="1768475"/>
            <a:ext cx="2817813" cy="2392363"/>
            <a:chOff x="0" y="0"/>
            <a:chExt cx="1775" cy="1507"/>
          </a:xfrm>
        </p:grpSpPr>
        <p:sp>
          <p:nvSpPr>
            <p:cNvPr id="18" name="Oval 4"/>
            <p:cNvSpPr>
              <a:spLocks noChangeArrowheads="1"/>
            </p:cNvSpPr>
            <p:nvPr/>
          </p:nvSpPr>
          <p:spPr bwMode="auto">
            <a:xfrm>
              <a:off x="376" y="224"/>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0</a:t>
              </a:r>
            </a:p>
          </p:txBody>
        </p:sp>
        <p:sp>
          <p:nvSpPr>
            <p:cNvPr id="19" name="Oval 5"/>
            <p:cNvSpPr>
              <a:spLocks noChangeArrowheads="1"/>
            </p:cNvSpPr>
            <p:nvPr/>
          </p:nvSpPr>
          <p:spPr bwMode="auto">
            <a:xfrm>
              <a:off x="0" y="712"/>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a:t>
              </a:r>
            </a:p>
          </p:txBody>
        </p:sp>
        <p:sp>
          <p:nvSpPr>
            <p:cNvPr id="20" name="Oval 6"/>
            <p:cNvSpPr>
              <a:spLocks noChangeArrowheads="1"/>
            </p:cNvSpPr>
            <p:nvPr/>
          </p:nvSpPr>
          <p:spPr bwMode="auto">
            <a:xfrm>
              <a:off x="472" y="1104"/>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2</a:t>
              </a:r>
            </a:p>
          </p:txBody>
        </p:sp>
        <p:sp>
          <p:nvSpPr>
            <p:cNvPr id="21" name="Oval 7"/>
            <p:cNvSpPr>
              <a:spLocks noChangeArrowheads="1"/>
            </p:cNvSpPr>
            <p:nvPr/>
          </p:nvSpPr>
          <p:spPr bwMode="auto">
            <a:xfrm>
              <a:off x="1440" y="904"/>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a:t>
              </a:r>
            </a:p>
          </p:txBody>
        </p:sp>
        <p:sp>
          <p:nvSpPr>
            <p:cNvPr id="22" name="Oval 8"/>
            <p:cNvSpPr>
              <a:spLocks noChangeArrowheads="1"/>
            </p:cNvSpPr>
            <p:nvPr/>
          </p:nvSpPr>
          <p:spPr bwMode="auto">
            <a:xfrm>
              <a:off x="1336" y="8"/>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4</a:t>
              </a:r>
            </a:p>
          </p:txBody>
        </p:sp>
        <p:sp>
          <p:nvSpPr>
            <p:cNvPr id="23" name="Oval 9"/>
            <p:cNvSpPr>
              <a:spLocks noChangeArrowheads="1"/>
            </p:cNvSpPr>
            <p:nvPr/>
          </p:nvSpPr>
          <p:spPr bwMode="auto">
            <a:xfrm>
              <a:off x="920" y="559"/>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5</a:t>
              </a:r>
            </a:p>
          </p:txBody>
        </p:sp>
        <p:grpSp>
          <p:nvGrpSpPr>
            <p:cNvPr id="24" name="Group 10"/>
            <p:cNvGrpSpPr>
              <a:grpSpLocks/>
            </p:cNvGrpSpPr>
            <p:nvPr/>
          </p:nvGrpSpPr>
          <p:grpSpPr bwMode="auto">
            <a:xfrm>
              <a:off x="72" y="392"/>
              <a:ext cx="352" cy="344"/>
              <a:chOff x="0" y="0"/>
              <a:chExt cx="352" cy="344"/>
            </a:xfrm>
          </p:grpSpPr>
          <p:sp>
            <p:nvSpPr>
              <p:cNvPr id="55" name="Rectangle 11"/>
              <p:cNvSpPr>
                <a:spLocks noChangeArrowheads="1"/>
              </p:cNvSpPr>
              <p:nvPr/>
            </p:nvSpPr>
            <p:spPr bwMode="auto">
              <a:xfrm>
                <a:off x="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20</a:t>
                </a:r>
              </a:p>
            </p:txBody>
          </p:sp>
          <p:sp>
            <p:nvSpPr>
              <p:cNvPr id="56" name="Line 12"/>
              <p:cNvSpPr>
                <a:spLocks noChangeShapeType="1"/>
              </p:cNvSpPr>
              <p:nvPr/>
            </p:nvSpPr>
            <p:spPr bwMode="auto">
              <a:xfrm flipH="1">
                <a:off x="112" y="56"/>
                <a:ext cx="24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5" name="Group 13"/>
            <p:cNvGrpSpPr>
              <a:grpSpLocks/>
            </p:cNvGrpSpPr>
            <p:nvPr/>
          </p:nvGrpSpPr>
          <p:grpSpPr bwMode="auto">
            <a:xfrm>
              <a:off x="120" y="896"/>
              <a:ext cx="400" cy="291"/>
              <a:chOff x="0" y="0"/>
              <a:chExt cx="400" cy="291"/>
            </a:xfrm>
          </p:grpSpPr>
          <p:sp>
            <p:nvSpPr>
              <p:cNvPr id="53" name="Rectangle 14"/>
              <p:cNvSpPr>
                <a:spLocks noChangeArrowheads="1"/>
              </p:cNvSpPr>
              <p:nvPr/>
            </p:nvSpPr>
            <p:spPr bwMode="auto">
              <a:xfrm>
                <a:off x="0" y="64"/>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30</a:t>
                </a:r>
              </a:p>
            </p:txBody>
          </p:sp>
          <p:sp>
            <p:nvSpPr>
              <p:cNvPr id="54" name="Line 15"/>
              <p:cNvSpPr>
                <a:spLocks noChangeShapeType="1"/>
              </p:cNvSpPr>
              <p:nvPr/>
            </p:nvSpPr>
            <p:spPr bwMode="auto">
              <a:xfrm>
                <a:off x="112" y="0"/>
                <a:ext cx="288" cy="24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6" name="Group 16"/>
            <p:cNvGrpSpPr>
              <a:grpSpLocks/>
            </p:cNvGrpSpPr>
            <p:nvPr/>
          </p:nvGrpSpPr>
          <p:grpSpPr bwMode="auto">
            <a:xfrm>
              <a:off x="280" y="472"/>
              <a:ext cx="312" cy="624"/>
              <a:chOff x="0" y="0"/>
              <a:chExt cx="312" cy="624"/>
            </a:xfrm>
          </p:grpSpPr>
          <p:sp>
            <p:nvSpPr>
              <p:cNvPr id="51" name="Rectangle 17"/>
              <p:cNvSpPr>
                <a:spLocks noChangeArrowheads="1"/>
              </p:cNvSpPr>
              <p:nvPr/>
            </p:nvSpPr>
            <p:spPr bwMode="auto">
              <a:xfrm>
                <a:off x="0" y="184"/>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60</a:t>
                </a:r>
              </a:p>
            </p:txBody>
          </p:sp>
          <p:sp>
            <p:nvSpPr>
              <p:cNvPr id="52" name="Line 18"/>
              <p:cNvSpPr>
                <a:spLocks noChangeShapeType="1"/>
              </p:cNvSpPr>
              <p:nvPr/>
            </p:nvSpPr>
            <p:spPr bwMode="auto">
              <a:xfrm>
                <a:off x="216" y="0"/>
                <a:ext cx="96" cy="624"/>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7" name="Group 19"/>
            <p:cNvGrpSpPr>
              <a:grpSpLocks/>
            </p:cNvGrpSpPr>
            <p:nvPr/>
          </p:nvGrpSpPr>
          <p:grpSpPr bwMode="auto">
            <a:xfrm>
              <a:off x="616" y="320"/>
              <a:ext cx="391" cy="288"/>
              <a:chOff x="0" y="0"/>
              <a:chExt cx="391" cy="288"/>
            </a:xfrm>
          </p:grpSpPr>
          <p:sp>
            <p:nvSpPr>
              <p:cNvPr id="49" name="Rectangle 20"/>
              <p:cNvSpPr>
                <a:spLocks noChangeArrowheads="1"/>
              </p:cNvSpPr>
              <p:nvPr/>
            </p:nvSpPr>
            <p:spPr bwMode="auto">
              <a:xfrm>
                <a:off x="96"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65</a:t>
                </a:r>
              </a:p>
            </p:txBody>
          </p:sp>
          <p:sp>
            <p:nvSpPr>
              <p:cNvPr id="50" name="Line 21"/>
              <p:cNvSpPr>
                <a:spLocks noChangeShapeType="1"/>
              </p:cNvSpPr>
              <p:nvPr/>
            </p:nvSpPr>
            <p:spPr bwMode="auto">
              <a:xfrm>
                <a:off x="0" y="96"/>
                <a:ext cx="336" cy="192"/>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8" name="Group 22"/>
            <p:cNvGrpSpPr>
              <a:grpSpLocks/>
            </p:cNvGrpSpPr>
            <p:nvPr/>
          </p:nvGrpSpPr>
          <p:grpSpPr bwMode="auto">
            <a:xfrm>
              <a:off x="624" y="752"/>
              <a:ext cx="368" cy="376"/>
              <a:chOff x="0" y="0"/>
              <a:chExt cx="368" cy="376"/>
            </a:xfrm>
          </p:grpSpPr>
          <p:sp>
            <p:nvSpPr>
              <p:cNvPr id="47" name="Rectangle 23"/>
              <p:cNvSpPr>
                <a:spLocks noChangeArrowheads="1"/>
              </p:cNvSpPr>
              <p:nvPr/>
            </p:nvSpPr>
            <p:spPr bwMode="auto">
              <a:xfrm>
                <a:off x="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15</a:t>
                </a:r>
              </a:p>
            </p:txBody>
          </p:sp>
          <p:sp>
            <p:nvSpPr>
              <p:cNvPr id="48" name="Line 24"/>
              <p:cNvSpPr>
                <a:spLocks noChangeShapeType="1"/>
              </p:cNvSpPr>
              <p:nvPr/>
            </p:nvSpPr>
            <p:spPr bwMode="auto">
              <a:xfrm flipH="1">
                <a:off x="32" y="40"/>
                <a:ext cx="336" cy="33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9" name="Group 25"/>
            <p:cNvGrpSpPr>
              <a:grpSpLocks/>
            </p:cNvGrpSpPr>
            <p:nvPr/>
          </p:nvGrpSpPr>
          <p:grpSpPr bwMode="auto">
            <a:xfrm>
              <a:off x="1064" y="200"/>
              <a:ext cx="368" cy="376"/>
              <a:chOff x="0" y="0"/>
              <a:chExt cx="368" cy="376"/>
            </a:xfrm>
          </p:grpSpPr>
          <p:sp>
            <p:nvSpPr>
              <p:cNvPr id="45" name="Rectangle 26"/>
              <p:cNvSpPr>
                <a:spLocks noChangeArrowheads="1"/>
              </p:cNvSpPr>
              <p:nvPr/>
            </p:nvSpPr>
            <p:spPr bwMode="auto">
              <a:xfrm>
                <a:off x="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20</a:t>
                </a:r>
              </a:p>
            </p:txBody>
          </p:sp>
          <p:sp>
            <p:nvSpPr>
              <p:cNvPr id="46" name="Line 27"/>
              <p:cNvSpPr>
                <a:spLocks noChangeShapeType="1"/>
              </p:cNvSpPr>
              <p:nvPr/>
            </p:nvSpPr>
            <p:spPr bwMode="auto">
              <a:xfrm flipH="1">
                <a:off x="32" y="40"/>
                <a:ext cx="336" cy="33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0" name="Group 28"/>
            <p:cNvGrpSpPr>
              <a:grpSpLocks/>
            </p:cNvGrpSpPr>
            <p:nvPr/>
          </p:nvGrpSpPr>
          <p:grpSpPr bwMode="auto">
            <a:xfrm>
              <a:off x="608" y="0"/>
              <a:ext cx="720" cy="272"/>
              <a:chOff x="0" y="0"/>
              <a:chExt cx="720" cy="272"/>
            </a:xfrm>
          </p:grpSpPr>
          <p:sp>
            <p:nvSpPr>
              <p:cNvPr id="43" name="Rectangle 29"/>
              <p:cNvSpPr>
                <a:spLocks noChangeArrowheads="1"/>
              </p:cNvSpPr>
              <p:nvPr/>
            </p:nvSpPr>
            <p:spPr bwMode="auto">
              <a:xfrm>
                <a:off x="16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10</a:t>
                </a:r>
              </a:p>
            </p:txBody>
          </p:sp>
          <p:sp>
            <p:nvSpPr>
              <p:cNvPr id="44" name="Line 30"/>
              <p:cNvSpPr>
                <a:spLocks noChangeShapeType="1"/>
              </p:cNvSpPr>
              <p:nvPr/>
            </p:nvSpPr>
            <p:spPr bwMode="auto">
              <a:xfrm flipV="1">
                <a:off x="0" y="128"/>
                <a:ext cx="720" cy="144"/>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1" name="Group 31"/>
            <p:cNvGrpSpPr>
              <a:grpSpLocks/>
            </p:cNvGrpSpPr>
            <p:nvPr/>
          </p:nvGrpSpPr>
          <p:grpSpPr bwMode="auto">
            <a:xfrm>
              <a:off x="1137" y="656"/>
              <a:ext cx="391" cy="288"/>
              <a:chOff x="0" y="0"/>
              <a:chExt cx="391" cy="288"/>
            </a:xfrm>
          </p:grpSpPr>
          <p:sp>
            <p:nvSpPr>
              <p:cNvPr id="41" name="Rectangle 32"/>
              <p:cNvSpPr>
                <a:spLocks noChangeArrowheads="1"/>
              </p:cNvSpPr>
              <p:nvPr/>
            </p:nvSpPr>
            <p:spPr bwMode="auto">
              <a:xfrm>
                <a:off x="96"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80</a:t>
                </a:r>
              </a:p>
            </p:txBody>
          </p:sp>
          <p:sp>
            <p:nvSpPr>
              <p:cNvPr id="42" name="Line 33"/>
              <p:cNvSpPr>
                <a:spLocks noChangeShapeType="1"/>
              </p:cNvSpPr>
              <p:nvPr/>
            </p:nvSpPr>
            <p:spPr bwMode="auto">
              <a:xfrm>
                <a:off x="0" y="96"/>
                <a:ext cx="336" cy="192"/>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2" name="Group 34"/>
            <p:cNvGrpSpPr>
              <a:grpSpLocks/>
            </p:cNvGrpSpPr>
            <p:nvPr/>
          </p:nvGrpSpPr>
          <p:grpSpPr bwMode="auto">
            <a:xfrm>
              <a:off x="728" y="936"/>
              <a:ext cx="720" cy="272"/>
              <a:chOff x="0" y="0"/>
              <a:chExt cx="720" cy="272"/>
            </a:xfrm>
          </p:grpSpPr>
          <p:sp>
            <p:nvSpPr>
              <p:cNvPr id="39" name="Rectangle 35"/>
              <p:cNvSpPr>
                <a:spLocks noChangeArrowheads="1"/>
              </p:cNvSpPr>
              <p:nvPr/>
            </p:nvSpPr>
            <p:spPr bwMode="auto">
              <a:xfrm>
                <a:off x="16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40</a:t>
                </a:r>
              </a:p>
            </p:txBody>
          </p:sp>
          <p:sp>
            <p:nvSpPr>
              <p:cNvPr id="40" name="Line 36"/>
              <p:cNvSpPr>
                <a:spLocks noChangeShapeType="1"/>
              </p:cNvSpPr>
              <p:nvPr/>
            </p:nvSpPr>
            <p:spPr bwMode="auto">
              <a:xfrm flipV="1">
                <a:off x="0" y="128"/>
                <a:ext cx="720" cy="144"/>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3" name="Group 37"/>
            <p:cNvGrpSpPr>
              <a:grpSpLocks/>
            </p:cNvGrpSpPr>
            <p:nvPr/>
          </p:nvGrpSpPr>
          <p:grpSpPr bwMode="auto">
            <a:xfrm>
              <a:off x="1472" y="248"/>
              <a:ext cx="303" cy="657"/>
              <a:chOff x="0" y="0"/>
              <a:chExt cx="303" cy="657"/>
            </a:xfrm>
          </p:grpSpPr>
          <p:sp>
            <p:nvSpPr>
              <p:cNvPr id="37" name="Rectangle 38"/>
              <p:cNvSpPr>
                <a:spLocks noChangeArrowheads="1"/>
              </p:cNvSpPr>
              <p:nvPr/>
            </p:nvSpPr>
            <p:spPr bwMode="auto">
              <a:xfrm>
                <a:off x="8" y="216"/>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35</a:t>
                </a:r>
              </a:p>
            </p:txBody>
          </p:sp>
          <p:sp>
            <p:nvSpPr>
              <p:cNvPr id="38" name="Line 39"/>
              <p:cNvSpPr>
                <a:spLocks noChangeShapeType="1"/>
              </p:cNvSpPr>
              <p:nvPr/>
            </p:nvSpPr>
            <p:spPr bwMode="auto">
              <a:xfrm flipH="1" flipV="1">
                <a:off x="0" y="0"/>
                <a:ext cx="96" cy="657"/>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4" name="Group 40"/>
            <p:cNvGrpSpPr>
              <a:grpSpLocks/>
            </p:cNvGrpSpPr>
            <p:nvPr/>
          </p:nvGrpSpPr>
          <p:grpSpPr bwMode="auto">
            <a:xfrm>
              <a:off x="64" y="952"/>
              <a:ext cx="1440" cy="555"/>
              <a:chOff x="0" y="0"/>
              <a:chExt cx="1440" cy="555"/>
            </a:xfrm>
          </p:grpSpPr>
          <p:sp>
            <p:nvSpPr>
              <p:cNvPr id="35" name="Rectangle 41"/>
              <p:cNvSpPr>
                <a:spLocks noChangeArrowheads="1"/>
              </p:cNvSpPr>
              <p:nvPr/>
            </p:nvSpPr>
            <p:spPr bwMode="auto">
              <a:xfrm>
                <a:off x="1000" y="328"/>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70</a:t>
                </a:r>
              </a:p>
            </p:txBody>
          </p:sp>
          <p:sp>
            <p:nvSpPr>
              <p:cNvPr id="36" name="未知"/>
              <p:cNvSpPr>
                <a:spLocks/>
              </p:cNvSpPr>
              <p:nvPr/>
            </p:nvSpPr>
            <p:spPr bwMode="auto">
              <a:xfrm>
                <a:off x="0" y="0"/>
                <a:ext cx="1440" cy="521"/>
              </a:xfrm>
              <a:custGeom>
                <a:avLst/>
                <a:gdLst>
                  <a:gd name="T0" fmla="*/ 40 w 1432"/>
                  <a:gd name="T1" fmla="*/ 0 h 552"/>
                  <a:gd name="T2" fmla="*/ 88 w 1432"/>
                  <a:gd name="T3" fmla="*/ 336 h 552"/>
                  <a:gd name="T4" fmla="*/ 568 w 1432"/>
                  <a:gd name="T5" fmla="*/ 528 h 552"/>
                  <a:gd name="T6" fmla="*/ 1432 w 1432"/>
                  <a:gd name="T7" fmla="*/ 192 h 552"/>
                </a:gdLst>
                <a:ahLst/>
                <a:cxnLst>
                  <a:cxn ang="0">
                    <a:pos x="T0" y="T1"/>
                  </a:cxn>
                  <a:cxn ang="0">
                    <a:pos x="T2" y="T3"/>
                  </a:cxn>
                  <a:cxn ang="0">
                    <a:pos x="T4" y="T5"/>
                  </a:cxn>
                  <a:cxn ang="0">
                    <a:pos x="T6" y="T7"/>
                  </a:cxn>
                </a:cxnLst>
                <a:rect l="0" t="0" r="r" b="b"/>
                <a:pathLst>
                  <a:path w="1432" h="552">
                    <a:moveTo>
                      <a:pt x="40" y="0"/>
                    </a:moveTo>
                    <a:cubicBezTo>
                      <a:pt x="20" y="124"/>
                      <a:pt x="0" y="248"/>
                      <a:pt x="88" y="336"/>
                    </a:cubicBezTo>
                    <a:cubicBezTo>
                      <a:pt x="176" y="424"/>
                      <a:pt x="344" y="552"/>
                      <a:pt x="568" y="528"/>
                    </a:cubicBezTo>
                    <a:cubicBezTo>
                      <a:pt x="792" y="504"/>
                      <a:pt x="1288" y="248"/>
                      <a:pt x="1432" y="192"/>
                    </a:cubicBezTo>
                  </a:path>
                </a:pathLst>
              </a:custGeom>
              <a:noFill/>
              <a:ln w="19050" cap="flat"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sp>
        <p:nvSpPr>
          <p:cNvPr id="8" name="Rectangle 43"/>
          <p:cNvSpPr>
            <a:spLocks noChangeArrowheads="1"/>
          </p:cNvSpPr>
          <p:nvPr/>
        </p:nvSpPr>
        <p:spPr bwMode="auto">
          <a:xfrm>
            <a:off x="2693194" y="4141788"/>
            <a:ext cx="3763963"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2000" b="1" dirty="0"/>
              <a:t>带权有向图及其</a:t>
            </a:r>
            <a:r>
              <a:rPr lang="zh-CN" altLang="en-US" sz="2000" b="1" dirty="0">
                <a:latin typeface="宋体" pitchFamily="2" charset="-122"/>
              </a:rPr>
              <a:t>邻接</a:t>
            </a:r>
            <a:r>
              <a:rPr lang="zh-CN" altLang="en-US" sz="2000" b="1" dirty="0"/>
              <a:t>矩阵</a:t>
            </a:r>
          </a:p>
        </p:txBody>
      </p:sp>
      <p:grpSp>
        <p:nvGrpSpPr>
          <p:cNvPr id="9" name="Group 44"/>
          <p:cNvGrpSpPr>
            <a:grpSpLocks/>
          </p:cNvGrpSpPr>
          <p:nvPr/>
        </p:nvGrpSpPr>
        <p:grpSpPr bwMode="auto">
          <a:xfrm>
            <a:off x="5183981" y="1768475"/>
            <a:ext cx="3119438" cy="2162175"/>
            <a:chOff x="0" y="0"/>
            <a:chExt cx="1965" cy="1362"/>
          </a:xfrm>
        </p:grpSpPr>
        <p:sp>
          <p:nvSpPr>
            <p:cNvPr id="10" name="Rectangle 45"/>
            <p:cNvSpPr>
              <a:spLocks noChangeArrowheads="1"/>
            </p:cNvSpPr>
            <p:nvPr/>
          </p:nvSpPr>
          <p:spPr bwMode="auto">
            <a:xfrm>
              <a:off x="48" y="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t>∞  </a:t>
              </a:r>
              <a:r>
                <a:rPr lang="en-US" sz="2400"/>
                <a:t>20   60   ∞  10  65</a:t>
              </a:r>
            </a:p>
          </p:txBody>
        </p:sp>
        <p:sp>
          <p:nvSpPr>
            <p:cNvPr id="11" name="Rectangle 46"/>
            <p:cNvSpPr>
              <a:spLocks noChangeArrowheads="1"/>
            </p:cNvSpPr>
            <p:nvPr/>
          </p:nvSpPr>
          <p:spPr bwMode="auto">
            <a:xfrm>
              <a:off x="48" y="24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 ∞</a:t>
              </a:r>
              <a:r>
                <a:rPr lang="zh-CN" altLang="en-US" sz="2400"/>
                <a:t>   </a:t>
              </a:r>
              <a:r>
                <a:rPr lang="en-US" sz="2400"/>
                <a:t>30   70  </a:t>
              </a:r>
              <a:r>
                <a:rPr lang="en-US" sz="2400">
                  <a:latin typeface="宋体" pitchFamily="2" charset="-122"/>
                </a:rPr>
                <a:t>∞ ∞</a:t>
              </a:r>
            </a:p>
          </p:txBody>
        </p:sp>
        <p:sp>
          <p:nvSpPr>
            <p:cNvPr id="12" name="Rectangle 47"/>
            <p:cNvSpPr>
              <a:spLocks noChangeArrowheads="1"/>
            </p:cNvSpPr>
            <p:nvPr/>
          </p:nvSpPr>
          <p:spPr bwMode="auto">
            <a:xfrm>
              <a:off x="48" y="468"/>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a:t>
              </a:r>
              <a:r>
                <a:rPr lang="zh-CN" altLang="en-US" sz="2400"/>
                <a:t>  </a:t>
              </a:r>
              <a:r>
                <a:rPr lang="zh-CN" altLang="en-US" sz="2400">
                  <a:latin typeface="宋体" pitchFamily="2" charset="-122"/>
                </a:rPr>
                <a:t>∞</a:t>
              </a:r>
              <a:r>
                <a:rPr lang="zh-CN" altLang="en-US" sz="2400"/>
                <a:t>   </a:t>
              </a:r>
              <a:r>
                <a:rPr lang="zh-CN" altLang="en-US" sz="2400">
                  <a:latin typeface="宋体" pitchFamily="2" charset="-122"/>
                </a:rPr>
                <a:t>∞</a:t>
              </a:r>
              <a:r>
                <a:rPr lang="zh-CN" altLang="en-US" sz="2400"/>
                <a:t>   </a:t>
              </a:r>
              <a:r>
                <a:rPr lang="en-US" sz="2400"/>
                <a:t>40  </a:t>
              </a:r>
              <a:r>
                <a:rPr lang="en-US" sz="2400">
                  <a:latin typeface="宋体" pitchFamily="2" charset="-122"/>
                </a:rPr>
                <a:t>∞ ∞</a:t>
              </a:r>
            </a:p>
          </p:txBody>
        </p:sp>
        <p:sp>
          <p:nvSpPr>
            <p:cNvPr id="13" name="Rectangle 48"/>
            <p:cNvSpPr>
              <a:spLocks noChangeArrowheads="1"/>
            </p:cNvSpPr>
            <p:nvPr/>
          </p:nvSpPr>
          <p:spPr bwMode="auto">
            <a:xfrm>
              <a:off x="48" y="70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 ∞ </a:t>
              </a:r>
              <a:r>
                <a:rPr lang="zh-CN" altLang="en-US" sz="2400"/>
                <a:t> </a:t>
              </a:r>
              <a:r>
                <a:rPr lang="zh-CN" altLang="en-US" sz="2400">
                  <a:latin typeface="宋体" pitchFamily="2" charset="-122"/>
                </a:rPr>
                <a:t>∞</a:t>
              </a:r>
              <a:r>
                <a:rPr lang="zh-CN" altLang="en-US" sz="2400"/>
                <a:t>  </a:t>
              </a:r>
              <a:r>
                <a:rPr lang="zh-CN" altLang="en-US" sz="2400">
                  <a:latin typeface="宋体" pitchFamily="2" charset="-122"/>
                </a:rPr>
                <a:t>∞</a:t>
              </a:r>
              <a:r>
                <a:rPr lang="zh-CN" altLang="en-US" sz="2400"/>
                <a:t>   </a:t>
              </a:r>
              <a:r>
                <a:rPr lang="en-US" sz="2400"/>
                <a:t>35  </a:t>
              </a:r>
              <a:r>
                <a:rPr lang="en-US" sz="2400">
                  <a:latin typeface="宋体" pitchFamily="2" charset="-122"/>
                </a:rPr>
                <a:t>∞</a:t>
              </a:r>
            </a:p>
          </p:txBody>
        </p:sp>
        <p:sp>
          <p:nvSpPr>
            <p:cNvPr id="14" name="AutoShape 49"/>
            <p:cNvSpPr>
              <a:spLocks/>
            </p:cNvSpPr>
            <p:nvPr/>
          </p:nvSpPr>
          <p:spPr bwMode="auto">
            <a:xfrm>
              <a:off x="0" y="24"/>
              <a:ext cx="45" cy="1338"/>
            </a:xfrm>
            <a:prstGeom prst="leftBracket">
              <a:avLst>
                <a:gd name="adj" fmla="val 247778"/>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5" name="AutoShape 50"/>
            <p:cNvSpPr>
              <a:spLocks/>
            </p:cNvSpPr>
            <p:nvPr/>
          </p:nvSpPr>
          <p:spPr bwMode="auto">
            <a:xfrm>
              <a:off x="1920" y="12"/>
              <a:ext cx="45" cy="1338"/>
            </a:xfrm>
            <a:prstGeom prst="rightBracket">
              <a:avLst>
                <a:gd name="adj" fmla="val 247778"/>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6" name="Rectangle 51"/>
            <p:cNvSpPr>
              <a:spLocks noChangeArrowheads="1"/>
            </p:cNvSpPr>
            <p:nvPr/>
          </p:nvSpPr>
          <p:spPr bwMode="auto">
            <a:xfrm>
              <a:off x="48" y="92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 ∞</a:t>
              </a:r>
              <a:r>
                <a:rPr lang="zh-CN" altLang="en-US" sz="2400"/>
                <a:t>   </a:t>
              </a:r>
              <a:r>
                <a:rPr lang="zh-CN" altLang="en-US" sz="2400">
                  <a:latin typeface="宋体" pitchFamily="2" charset="-122"/>
                </a:rPr>
                <a:t>∞ </a:t>
              </a:r>
              <a:r>
                <a:rPr lang="zh-CN" altLang="en-US" sz="2400"/>
                <a:t> </a:t>
              </a:r>
              <a:r>
                <a:rPr lang="zh-CN" altLang="en-US" sz="2400">
                  <a:latin typeface="宋体" pitchFamily="2" charset="-122"/>
                </a:rPr>
                <a:t>∞</a:t>
              </a:r>
              <a:r>
                <a:rPr lang="zh-CN" altLang="en-US" sz="2400"/>
                <a:t>  </a:t>
              </a:r>
              <a:r>
                <a:rPr lang="zh-CN" altLang="en-US" sz="2400">
                  <a:latin typeface="宋体" pitchFamily="2" charset="-122"/>
                </a:rPr>
                <a:t>∞ </a:t>
              </a:r>
              <a:r>
                <a:rPr lang="en-US" sz="2400"/>
                <a:t>20</a:t>
              </a:r>
            </a:p>
          </p:txBody>
        </p:sp>
        <p:sp>
          <p:nvSpPr>
            <p:cNvPr id="17" name="Rectangle 52"/>
            <p:cNvSpPr>
              <a:spLocks noChangeArrowheads="1"/>
            </p:cNvSpPr>
            <p:nvPr/>
          </p:nvSpPr>
          <p:spPr bwMode="auto">
            <a:xfrm>
              <a:off x="45" y="114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latin typeface="宋体" pitchFamily="2" charset="-122"/>
                </a:rPr>
                <a:t>∞ ∞</a:t>
              </a:r>
              <a:r>
                <a:rPr lang="zh-CN" altLang="en-US" sz="2400" dirty="0"/>
                <a:t>   </a:t>
              </a:r>
              <a:r>
                <a:rPr lang="en-US" sz="2400" dirty="0"/>
                <a:t>15   80  </a:t>
              </a:r>
              <a:r>
                <a:rPr lang="en-US" sz="2400" dirty="0">
                  <a:latin typeface="宋体" pitchFamily="2" charset="-122"/>
                </a:rPr>
                <a:t>∞ ∞</a:t>
              </a:r>
            </a:p>
          </p:txBody>
        </p:sp>
      </p:grpSp>
    </p:spTree>
    <p:extLst>
      <p:ext uri="{BB962C8B-B14F-4D97-AF65-F5344CB8AC3E}">
        <p14:creationId xmlns:p14="http://schemas.microsoft.com/office/powerpoint/2010/main" val="228121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单源点最短路径</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13</a:t>
            </a:fld>
            <a:endParaRPr lang="zh-CN" altLang="en-US" dirty="0"/>
          </a:p>
        </p:txBody>
      </p:sp>
      <p:sp>
        <p:nvSpPr>
          <p:cNvPr id="8" name="Rectangle 78"/>
          <p:cNvSpPr>
            <a:spLocks noChangeArrowheads="1"/>
          </p:cNvSpPr>
          <p:nvPr/>
        </p:nvSpPr>
        <p:spPr bwMode="auto">
          <a:xfrm>
            <a:off x="690558" y="900115"/>
            <a:ext cx="668560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20000"/>
              </a:spcBef>
              <a:spcAft>
                <a:spcPct val="0"/>
              </a:spcAft>
              <a:buFont typeface="Arial" pitchFamily="34" charset="0"/>
              <a:buNone/>
            </a:pPr>
            <a:r>
              <a:rPr lang="zh-CN" altLang="en-US" b="1" dirty="0"/>
              <a:t>求最短路径时</a:t>
            </a:r>
            <a:r>
              <a:rPr lang="zh-CN" altLang="en-US" b="1" dirty="0">
                <a:solidFill>
                  <a:srgbClr val="0000FF"/>
                </a:solidFill>
              </a:rPr>
              <a:t>数组</a:t>
            </a:r>
            <a:r>
              <a:rPr lang="en-US" b="1" dirty="0" err="1">
                <a:solidFill>
                  <a:srgbClr val="0000FF"/>
                </a:solidFill>
              </a:rPr>
              <a:t>dist</a:t>
            </a:r>
            <a:r>
              <a:rPr lang="en-US" b="1" dirty="0">
                <a:solidFill>
                  <a:srgbClr val="0000FF"/>
                </a:solidFill>
              </a:rPr>
              <a:t> (</a:t>
            </a:r>
            <a:r>
              <a:rPr lang="zh-CN" altLang="en-US" b="1" dirty="0">
                <a:solidFill>
                  <a:srgbClr val="0000FF"/>
                </a:solidFill>
              </a:rPr>
              <a:t>路径长度</a:t>
            </a:r>
            <a:r>
              <a:rPr lang="en-US" b="1" dirty="0">
                <a:solidFill>
                  <a:srgbClr val="0000FF"/>
                </a:solidFill>
              </a:rPr>
              <a:t>)</a:t>
            </a:r>
            <a:r>
              <a:rPr lang="zh-CN" altLang="en-US" b="1" dirty="0"/>
              <a:t>和</a:t>
            </a:r>
            <a:r>
              <a:rPr lang="en-US" b="1" dirty="0">
                <a:solidFill>
                  <a:srgbClr val="0000FF"/>
                </a:solidFill>
              </a:rPr>
              <a:t>pre (</a:t>
            </a:r>
            <a:r>
              <a:rPr lang="zh-CN" altLang="en-US" b="1" dirty="0">
                <a:solidFill>
                  <a:srgbClr val="0000FF"/>
                </a:solidFill>
              </a:rPr>
              <a:t>经过结点</a:t>
            </a:r>
            <a:r>
              <a:rPr lang="en-US" b="1" dirty="0">
                <a:solidFill>
                  <a:srgbClr val="0000FF"/>
                </a:solidFill>
              </a:rPr>
              <a:t>)</a:t>
            </a:r>
            <a:r>
              <a:rPr lang="zh-CN" altLang="en-US" b="1" dirty="0"/>
              <a:t>的各分量的变化情况</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85" y="1326950"/>
            <a:ext cx="6485467" cy="483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638" y="1762272"/>
            <a:ext cx="2519362" cy="227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886488" y="1762272"/>
            <a:ext cx="1665841" cy="253916"/>
          </a:xfrm>
          <a:prstGeom prst="rect">
            <a:avLst/>
          </a:prstGeom>
        </p:spPr>
        <p:txBody>
          <a:bodyPr wrap="none">
            <a:spAutoFit/>
          </a:bodyPr>
          <a:lstStyle/>
          <a:p>
            <a:r>
              <a:rPr lang="zh-CN" altLang="en-US" sz="1050" dirty="0">
                <a:latin typeface="微软雅黑" panose="020B0503020204020204" pitchFamily="34" charset="-122"/>
                <a:ea typeface="微软雅黑" panose="020B0503020204020204" pitchFamily="34" charset="-122"/>
              </a:rPr>
              <a:t>已求得最短路径的终点集</a:t>
            </a:r>
          </a:p>
        </p:txBody>
      </p:sp>
    </p:spTree>
    <p:extLst>
      <p:ext uri="{BB962C8B-B14F-4D97-AF65-F5344CB8AC3E}">
        <p14:creationId xmlns:p14="http://schemas.microsoft.com/office/powerpoint/2010/main" val="386640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3" name="内容占位符 2"/>
          <p:cNvSpPr>
            <a:spLocks noGrp="1"/>
          </p:cNvSpPr>
          <p:nvPr>
            <p:ph idx="1"/>
          </p:nvPr>
        </p:nvSpPr>
        <p:spPr>
          <a:xfrm>
            <a:off x="432000" y="914400"/>
            <a:ext cx="8280000" cy="5126040"/>
          </a:xfrm>
        </p:spPr>
        <p:txBody>
          <a:bodyPr/>
          <a:lstStyle/>
          <a:p>
            <a:pPr marL="0" indent="0">
              <a:buNone/>
            </a:pPr>
            <a:r>
              <a:rPr lang="en-US" altLang="zh-CN" sz="2000" b="1" dirty="0">
                <a:latin typeface="微软雅黑" pitchFamily="34" charset="-122"/>
              </a:rPr>
              <a:t>3  </a:t>
            </a:r>
            <a:r>
              <a:rPr lang="zh-CN" altLang="en-US" sz="2000" b="1" dirty="0">
                <a:latin typeface="微软雅黑" pitchFamily="34" charset="-122"/>
              </a:rPr>
              <a:t>算法步骤</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14</a:t>
            </a:fld>
            <a:endParaRPr lang="zh-CN" altLang="en-US" dirty="0"/>
          </a:p>
        </p:txBody>
      </p:sp>
      <p:sp>
        <p:nvSpPr>
          <p:cNvPr id="6" name="矩形 5"/>
          <p:cNvSpPr/>
          <p:nvPr/>
        </p:nvSpPr>
        <p:spPr>
          <a:xfrm>
            <a:off x="499533" y="1257853"/>
            <a:ext cx="8221134" cy="4593565"/>
          </a:xfrm>
          <a:prstGeom prst="rect">
            <a:avLst/>
          </a:prstGeom>
        </p:spPr>
        <p:txBody>
          <a:bodyPr wrap="square">
            <a:spAutoFit/>
          </a:bodyPr>
          <a:lstStyle/>
          <a:p>
            <a:pPr marL="0" lvl="1">
              <a:lnSpc>
                <a:spcPct val="125000"/>
              </a:lnSpc>
              <a:spcBef>
                <a:spcPts val="600"/>
              </a:spcBef>
              <a:buFont typeface="Wingdings" pitchFamily="2" charset="2"/>
              <a:buNone/>
            </a:pPr>
            <a:r>
              <a:rPr lang="zh-CN" altLang="en-US" dirty="0">
                <a:solidFill>
                  <a:schemeClr val="folHlink"/>
                </a:solidFill>
                <a:latin typeface="Times New Roman" pitchFamily="18" charset="0"/>
                <a:ea typeface="微软雅黑" pitchFamily="34" charset="-122"/>
                <a:cs typeface="Times New Roman" pitchFamily="18" charset="0"/>
              </a:rPr>
              <a:t>① </a:t>
            </a:r>
            <a:r>
              <a:rPr lang="zh-CN" altLang="en-US" dirty="0">
                <a:latin typeface="Times New Roman" pitchFamily="18" charset="0"/>
                <a:ea typeface="微软雅黑" pitchFamily="34" charset="-122"/>
                <a:cs typeface="Times New Roman" pitchFamily="18" charset="0"/>
              </a:rPr>
              <a:t>令</a:t>
            </a:r>
            <a:r>
              <a:rPr lang="en-US" altLang="zh-CN" dirty="0">
                <a:latin typeface="Times New Roman" pitchFamily="18" charset="0"/>
                <a:ea typeface="微软雅黑" pitchFamily="34" charset="-122"/>
                <a:cs typeface="Times New Roman" pitchFamily="18" charset="0"/>
              </a:rPr>
              <a:t>S={</a:t>
            </a:r>
            <a:r>
              <a:rPr lang="en-US" altLang="zh-CN" dirty="0" err="1">
                <a:latin typeface="Times New Roman" pitchFamily="18" charset="0"/>
                <a:ea typeface="微软雅黑" pitchFamily="34" charset="-122"/>
                <a:cs typeface="Times New Roman" pitchFamily="18" charset="0"/>
              </a:rPr>
              <a:t>Vs</a:t>
            </a:r>
            <a:r>
              <a:rPr lang="en-US" altLang="zh-CN"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，用带权的邻接矩阵表示有向图，对图中每个顶点</a:t>
            </a:r>
            <a:r>
              <a:rPr lang="en-US" altLang="zh-CN" dirty="0">
                <a:latin typeface="Times New Roman" pitchFamily="18" charset="0"/>
                <a:ea typeface="微软雅黑" pitchFamily="34" charset="-122"/>
                <a:cs typeface="Times New Roman" pitchFamily="18" charset="0"/>
              </a:rPr>
              <a:t>Vi</a:t>
            </a:r>
            <a:r>
              <a:rPr lang="zh-CN" altLang="en-US" dirty="0">
                <a:latin typeface="Times New Roman" pitchFamily="18" charset="0"/>
                <a:ea typeface="微软雅黑" pitchFamily="34" charset="-122"/>
                <a:cs typeface="Times New Roman" pitchFamily="18" charset="0"/>
              </a:rPr>
              <a:t>按以下原则置初值：</a:t>
            </a:r>
            <a:endParaRPr lang="en-US" altLang="zh-CN" dirty="0">
              <a:latin typeface="Times New Roman" pitchFamily="18" charset="0"/>
              <a:ea typeface="微软雅黑" pitchFamily="34" charset="-122"/>
              <a:cs typeface="Times New Roman" pitchFamily="18" charset="0"/>
            </a:endParaRPr>
          </a:p>
          <a:p>
            <a:pPr marL="0" lvl="1">
              <a:lnSpc>
                <a:spcPct val="125000"/>
              </a:lnSpc>
              <a:spcBef>
                <a:spcPts val="600"/>
              </a:spcBef>
              <a:buFont typeface="Wingdings" pitchFamily="2" charset="2"/>
              <a:buNone/>
            </a:pPr>
            <a:endParaRPr lang="en-US" altLang="zh-CN" dirty="0">
              <a:latin typeface="Times New Roman" pitchFamily="18" charset="0"/>
              <a:ea typeface="微软雅黑" pitchFamily="34" charset="-122"/>
              <a:cs typeface="Times New Roman" pitchFamily="18" charset="0"/>
            </a:endParaRPr>
          </a:p>
          <a:p>
            <a:pPr marL="0" lvl="1">
              <a:lnSpc>
                <a:spcPct val="125000"/>
              </a:lnSpc>
              <a:spcBef>
                <a:spcPts val="600"/>
              </a:spcBef>
              <a:buFont typeface="Wingdings" pitchFamily="2" charset="2"/>
              <a:buNone/>
            </a:pPr>
            <a:endParaRPr lang="en-US" altLang="zh-CN" dirty="0">
              <a:latin typeface="Times New Roman" pitchFamily="18" charset="0"/>
              <a:ea typeface="微软雅黑" pitchFamily="34" charset="-122"/>
              <a:cs typeface="Times New Roman" pitchFamily="18" charset="0"/>
            </a:endParaRPr>
          </a:p>
          <a:p>
            <a:pPr marL="0" lvl="1" indent="0">
              <a:lnSpc>
                <a:spcPct val="125000"/>
              </a:lnSpc>
              <a:spcBef>
                <a:spcPts val="600"/>
              </a:spcBef>
              <a:buFont typeface="Wingdings" pitchFamily="2" charset="2"/>
              <a:buNone/>
            </a:pPr>
            <a:r>
              <a:rPr lang="zh-CN" altLang="en-US" dirty="0">
                <a:solidFill>
                  <a:schemeClr val="folHlink"/>
                </a:solidFill>
                <a:latin typeface="Times New Roman" pitchFamily="18" charset="0"/>
                <a:ea typeface="微软雅黑" pitchFamily="34" charset="-122"/>
                <a:cs typeface="Times New Roman" pitchFamily="18" charset="0"/>
              </a:rPr>
              <a:t>② </a:t>
            </a:r>
            <a:r>
              <a:rPr lang="zh-CN" altLang="en-US" dirty="0">
                <a:latin typeface="Times New Roman" pitchFamily="18" charset="0"/>
                <a:ea typeface="微软雅黑" pitchFamily="34" charset="-122"/>
                <a:cs typeface="Times New Roman" pitchFamily="18" charset="0"/>
              </a:rPr>
              <a:t>选择一个顶点</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en-US" altLang="zh-CN" baseline="-18000"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，使得：</a:t>
            </a:r>
          </a:p>
          <a:p>
            <a:pPr marL="1079500" lvl="2" indent="0">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[j]=Min{ </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 </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k</a:t>
            </a:r>
            <a:r>
              <a:rPr lang="en-US" altLang="zh-CN" dirty="0" err="1">
                <a:latin typeface="Times New Roman" pitchFamily="18" charset="0"/>
                <a:ea typeface="微软雅黑" pitchFamily="34" charset="-122"/>
                <a:cs typeface="Times New Roman" pitchFamily="18" charset="0"/>
              </a:rPr>
              <a:t>∈V-S</a:t>
            </a:r>
            <a:r>
              <a:rPr lang="en-US" altLang="zh-CN" dirty="0">
                <a:latin typeface="Times New Roman" pitchFamily="18" charset="0"/>
                <a:ea typeface="微软雅黑" pitchFamily="34" charset="-122"/>
                <a:cs typeface="Times New Roman" pitchFamily="18" charset="0"/>
              </a:rPr>
              <a:t> }</a:t>
            </a:r>
          </a:p>
          <a:p>
            <a:pPr marL="165100">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zh-CN" altLang="en-US" dirty="0">
                <a:latin typeface="Times New Roman" pitchFamily="18" charset="0"/>
                <a:ea typeface="微软雅黑" pitchFamily="34" charset="-122"/>
                <a:cs typeface="Times New Roman" pitchFamily="18" charset="0"/>
              </a:rPr>
              <a:t>就是求得的下一条最短路径终点，将</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en-US" altLang="zh-CN" baseline="-18000"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并入到</a:t>
            </a:r>
            <a:r>
              <a:rPr lang="en-US" altLang="zh-CN" dirty="0">
                <a:latin typeface="Times New Roman" pitchFamily="18" charset="0"/>
                <a:ea typeface="微软雅黑" pitchFamily="34" charset="-122"/>
                <a:cs typeface="Times New Roman" pitchFamily="18" charset="0"/>
              </a:rPr>
              <a:t>S</a:t>
            </a:r>
            <a:r>
              <a:rPr lang="zh-CN" altLang="en-US" dirty="0">
                <a:latin typeface="Times New Roman" pitchFamily="18" charset="0"/>
                <a:ea typeface="微软雅黑" pitchFamily="34" charset="-122"/>
                <a:cs typeface="Times New Roman" pitchFamily="18" charset="0"/>
              </a:rPr>
              <a:t>中，即</a:t>
            </a:r>
            <a:r>
              <a:rPr lang="en-US" altLang="zh-CN" dirty="0">
                <a:latin typeface="Times New Roman" pitchFamily="18" charset="0"/>
                <a:ea typeface="微软雅黑" pitchFamily="34" charset="-122"/>
                <a:cs typeface="Times New Roman" pitchFamily="18" charset="0"/>
              </a:rPr>
              <a:t>S=S∪{</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j</a:t>
            </a:r>
            <a:r>
              <a:rPr lang="en-US" altLang="zh-CN" dirty="0">
                <a:latin typeface="Times New Roman" pitchFamily="18" charset="0"/>
                <a:ea typeface="微软雅黑" pitchFamily="34" charset="-122"/>
                <a:cs typeface="Times New Roman" pitchFamily="18" charset="0"/>
              </a:rPr>
              <a:t>}</a:t>
            </a:r>
            <a:r>
              <a:rPr lang="en-US" altLang="zh-CN" dirty="0">
                <a:solidFill>
                  <a:schemeClr val="folHlink"/>
                </a:solidFill>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a:t>
            </a:r>
          </a:p>
          <a:p>
            <a:pPr marL="0" lvl="1" indent="0">
              <a:lnSpc>
                <a:spcPct val="125000"/>
              </a:lnSpc>
              <a:spcBef>
                <a:spcPts val="600"/>
              </a:spcBef>
              <a:buFont typeface="Wingdings" pitchFamily="2" charset="2"/>
              <a:buNone/>
            </a:pPr>
            <a:r>
              <a:rPr lang="zh-CN" altLang="en-US" dirty="0">
                <a:solidFill>
                  <a:schemeClr val="folHlink"/>
                </a:solidFill>
                <a:latin typeface="Times New Roman" pitchFamily="18" charset="0"/>
                <a:ea typeface="微软雅黑" pitchFamily="34" charset="-122"/>
                <a:cs typeface="Times New Roman" pitchFamily="18" charset="0"/>
              </a:rPr>
              <a:t>③ </a:t>
            </a:r>
            <a:r>
              <a:rPr lang="zh-CN" altLang="en-US" dirty="0">
                <a:latin typeface="Times New Roman" pitchFamily="18" charset="0"/>
                <a:ea typeface="微软雅黑" pitchFamily="34" charset="-122"/>
                <a:cs typeface="Times New Roman" pitchFamily="18" charset="0"/>
              </a:rPr>
              <a:t>对</a:t>
            </a:r>
            <a:r>
              <a:rPr lang="en-US" altLang="zh-CN" dirty="0">
                <a:latin typeface="Times New Roman" pitchFamily="18" charset="0"/>
                <a:ea typeface="微软雅黑" pitchFamily="34" charset="-122"/>
                <a:cs typeface="Times New Roman" pitchFamily="18" charset="0"/>
              </a:rPr>
              <a:t>V-S</a:t>
            </a:r>
            <a:r>
              <a:rPr lang="zh-CN" altLang="en-US" dirty="0">
                <a:latin typeface="Times New Roman" pitchFamily="18" charset="0"/>
                <a:ea typeface="微软雅黑" pitchFamily="34" charset="-122"/>
                <a:cs typeface="Times New Roman" pitchFamily="18" charset="0"/>
              </a:rPr>
              <a:t>中的每个顶点</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k</a:t>
            </a:r>
            <a:r>
              <a:rPr lang="en-US" altLang="zh-CN" baseline="-18000"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，修改</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a:t>
            </a:r>
            <a:r>
              <a:rPr lang="zh-CN" altLang="en-US" dirty="0">
                <a:latin typeface="Times New Roman" pitchFamily="18" charset="0"/>
                <a:ea typeface="微软雅黑" pitchFamily="34" charset="-122"/>
                <a:cs typeface="Times New Roman" pitchFamily="18" charset="0"/>
              </a:rPr>
              <a:t>，方法是：</a:t>
            </a:r>
            <a:endParaRPr lang="en-US" altLang="zh-CN" dirty="0">
              <a:latin typeface="Times New Roman" pitchFamily="18" charset="0"/>
              <a:ea typeface="微软雅黑" pitchFamily="34" charset="-122"/>
              <a:cs typeface="Times New Roman" pitchFamily="18" charset="0"/>
            </a:endParaRPr>
          </a:p>
          <a:p>
            <a:pPr marL="0" lvl="1" indent="0">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若</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[j]+</a:t>
            </a:r>
            <a:r>
              <a:rPr lang="en-US" altLang="zh-CN" dirty="0" err="1">
                <a:latin typeface="Times New Roman" pitchFamily="18" charset="0"/>
                <a:ea typeface="微软雅黑" pitchFamily="34" charset="-122"/>
                <a:cs typeface="Times New Roman" pitchFamily="18" charset="0"/>
              </a:rPr>
              <a:t>W</a:t>
            </a:r>
            <a:r>
              <a:rPr lang="en-US" altLang="zh-CN" baseline="-18000" dirty="0" err="1">
                <a:latin typeface="Times New Roman" pitchFamily="18" charset="0"/>
                <a:ea typeface="微软雅黑" pitchFamily="34" charset="-122"/>
                <a:cs typeface="Times New Roman" pitchFamily="18" charset="0"/>
              </a:rPr>
              <a:t>jk</a:t>
            </a:r>
            <a:r>
              <a:rPr lang="en-US" altLang="zh-CN" dirty="0">
                <a:latin typeface="Times New Roman" pitchFamily="18" charset="0"/>
                <a:ea typeface="微软雅黑" pitchFamily="34" charset="-122"/>
                <a:cs typeface="Times New Roman" pitchFamily="18" charset="0"/>
              </a:rPr>
              <a:t>&lt;</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a:t>
            </a:r>
            <a:r>
              <a:rPr lang="zh-CN" altLang="en-US" dirty="0">
                <a:latin typeface="Times New Roman" pitchFamily="18" charset="0"/>
                <a:ea typeface="微软雅黑" pitchFamily="34" charset="-122"/>
                <a:cs typeface="Times New Roman" pitchFamily="18" charset="0"/>
              </a:rPr>
              <a:t>，则修改为：</a:t>
            </a:r>
          </a:p>
          <a:p>
            <a:pPr marL="1628775" lvl="3" indent="-15875">
              <a:lnSpc>
                <a:spcPct val="125000"/>
              </a:lnSpc>
              <a:spcBef>
                <a:spcPts val="600"/>
              </a:spcBef>
              <a:buFont typeface="Wingdings" pitchFamily="2" charset="2"/>
              <a:buNone/>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[k]=</a:t>
            </a:r>
            <a:r>
              <a:rPr lang="en-US" altLang="zh-CN" dirty="0" err="1">
                <a:latin typeface="Times New Roman" pitchFamily="18" charset="0"/>
                <a:ea typeface="微软雅黑" pitchFamily="34" charset="-122"/>
                <a:cs typeface="Times New Roman" pitchFamily="18" charset="0"/>
              </a:rPr>
              <a:t>dist</a:t>
            </a:r>
            <a:r>
              <a:rPr lang="en-US" altLang="zh-CN" dirty="0">
                <a:latin typeface="Times New Roman" pitchFamily="18" charset="0"/>
                <a:ea typeface="微软雅黑" pitchFamily="34" charset="-122"/>
                <a:cs typeface="Times New Roman" pitchFamily="18" charset="0"/>
              </a:rPr>
              <a:t>[j]+</a:t>
            </a:r>
            <a:r>
              <a:rPr lang="en-US" altLang="zh-CN" dirty="0" err="1">
                <a:latin typeface="Times New Roman" pitchFamily="18" charset="0"/>
                <a:ea typeface="微软雅黑" pitchFamily="34" charset="-122"/>
                <a:cs typeface="Times New Roman" pitchFamily="18" charset="0"/>
              </a:rPr>
              <a:t>W</a:t>
            </a:r>
            <a:r>
              <a:rPr lang="en-US" altLang="zh-CN" baseline="-18000" dirty="0" err="1">
                <a:latin typeface="Times New Roman" pitchFamily="18" charset="0"/>
                <a:ea typeface="微软雅黑" pitchFamily="34" charset="-122"/>
                <a:cs typeface="Times New Roman" pitchFamily="18" charset="0"/>
              </a:rPr>
              <a:t>jk</a:t>
            </a:r>
            <a:r>
              <a:rPr lang="en-US" altLang="zh-CN" baseline="-18000" dirty="0">
                <a:latin typeface="Times New Roman" pitchFamily="18" charset="0"/>
                <a:ea typeface="微软雅黑" pitchFamily="34" charset="-122"/>
                <a:cs typeface="Times New Roman" pitchFamily="18" charset="0"/>
              </a:rPr>
              <a:t> </a:t>
            </a:r>
            <a:r>
              <a:rPr lang="en-US" altLang="zh-CN" dirty="0">
                <a:latin typeface="Times New Roman" pitchFamily="18" charset="0"/>
                <a:ea typeface="微软雅黑" pitchFamily="34" charset="-122"/>
                <a:cs typeface="Times New Roman" pitchFamily="18" charset="0"/>
              </a:rPr>
              <a:t>(</a:t>
            </a:r>
            <a:r>
              <a:rPr lang="en-US" altLang="zh-CN" dirty="0">
                <a:latin typeface="Times New Roman" pitchFamily="18" charset="0"/>
                <a:ea typeface="微软雅黑" pitchFamily="34" charset="-122"/>
                <a:cs typeface="Times New Roman" pitchFamily="18" charset="0"/>
                <a:sym typeface="Symbol" pitchFamily="18" charset="2"/>
              </a:rPr>
              <a:t></a:t>
            </a:r>
            <a:r>
              <a:rPr lang="en-US" altLang="zh-CN" dirty="0" err="1">
                <a:latin typeface="Times New Roman" pitchFamily="18" charset="0"/>
                <a:ea typeface="微软雅黑" pitchFamily="34" charset="-122"/>
                <a:cs typeface="Times New Roman" pitchFamily="18" charset="0"/>
              </a:rPr>
              <a:t>V</a:t>
            </a:r>
            <a:r>
              <a:rPr lang="en-US" altLang="zh-CN" baseline="-18000" dirty="0" err="1">
                <a:latin typeface="Times New Roman" pitchFamily="18" charset="0"/>
                <a:ea typeface="微软雅黑" pitchFamily="34" charset="-122"/>
                <a:cs typeface="Times New Roman" pitchFamily="18" charset="0"/>
              </a:rPr>
              <a:t>k</a:t>
            </a:r>
            <a:r>
              <a:rPr lang="en-US" altLang="zh-CN" dirty="0" err="1">
                <a:latin typeface="Times New Roman" pitchFamily="18" charset="0"/>
                <a:ea typeface="微软雅黑" pitchFamily="34" charset="-122"/>
                <a:cs typeface="Times New Roman" pitchFamily="18" charset="0"/>
              </a:rPr>
              <a:t>∈V-S</a:t>
            </a:r>
            <a:r>
              <a:rPr lang="en-US" altLang="zh-CN" dirty="0">
                <a:latin typeface="Times New Roman" pitchFamily="18" charset="0"/>
                <a:ea typeface="微软雅黑" pitchFamily="34" charset="-122"/>
                <a:cs typeface="Times New Roman" pitchFamily="18" charset="0"/>
              </a:rPr>
              <a:t> )</a:t>
            </a:r>
          </a:p>
          <a:p>
            <a:pPr marL="0" lvl="1" indent="0">
              <a:lnSpc>
                <a:spcPct val="125000"/>
              </a:lnSpc>
              <a:spcBef>
                <a:spcPts val="600"/>
              </a:spcBef>
              <a:buFont typeface="Wingdings" pitchFamily="2" charset="2"/>
              <a:buNone/>
            </a:pPr>
            <a:r>
              <a:rPr lang="en-US" altLang="zh-CN" dirty="0">
                <a:solidFill>
                  <a:schemeClr val="folHlink"/>
                </a:solidFill>
                <a:latin typeface="Times New Roman" pitchFamily="18" charset="0"/>
                <a:ea typeface="微软雅黑" pitchFamily="34" charset="-122"/>
                <a:cs typeface="Times New Roman" pitchFamily="18" charset="0"/>
              </a:rPr>
              <a:t>④ </a:t>
            </a:r>
            <a:r>
              <a:rPr lang="zh-CN" altLang="en-US" dirty="0">
                <a:latin typeface="Times New Roman" pitchFamily="18" charset="0"/>
                <a:ea typeface="微软雅黑" pitchFamily="34" charset="-122"/>
                <a:cs typeface="Times New Roman" pitchFamily="18" charset="0"/>
              </a:rPr>
              <a:t>重复</a:t>
            </a:r>
            <a:r>
              <a:rPr lang="zh-CN" altLang="en-US" dirty="0">
                <a:solidFill>
                  <a:schemeClr val="folHlink"/>
                </a:solidFill>
                <a:latin typeface="Times New Roman" pitchFamily="18" charset="0"/>
                <a:ea typeface="微软雅黑" pitchFamily="34" charset="-122"/>
                <a:cs typeface="Times New Roman" pitchFamily="18" charset="0"/>
              </a:rPr>
              <a:t>②</a:t>
            </a:r>
            <a:r>
              <a:rPr lang="zh-CN" altLang="en-US" dirty="0">
                <a:latin typeface="Times New Roman" pitchFamily="18" charset="0"/>
                <a:ea typeface="微软雅黑" pitchFamily="34" charset="-122"/>
                <a:cs typeface="Times New Roman" pitchFamily="18" charset="0"/>
              </a:rPr>
              <a:t>，</a:t>
            </a:r>
            <a:r>
              <a:rPr lang="zh-CN" altLang="en-US" dirty="0">
                <a:solidFill>
                  <a:schemeClr val="folHlink"/>
                </a:solidFill>
                <a:latin typeface="Times New Roman" pitchFamily="18" charset="0"/>
                <a:ea typeface="微软雅黑" pitchFamily="34" charset="-122"/>
                <a:cs typeface="Times New Roman" pitchFamily="18" charset="0"/>
              </a:rPr>
              <a:t>③</a:t>
            </a:r>
            <a:r>
              <a:rPr lang="zh-CN" altLang="en-US" dirty="0">
                <a:latin typeface="Times New Roman" pitchFamily="18" charset="0"/>
                <a:ea typeface="微软雅黑" pitchFamily="34" charset="-122"/>
                <a:cs typeface="Times New Roman" pitchFamily="18" charset="0"/>
              </a:rPr>
              <a:t>，直到</a:t>
            </a:r>
            <a:r>
              <a:rPr lang="en-US" altLang="zh-CN" dirty="0">
                <a:latin typeface="Times New Roman" pitchFamily="18" charset="0"/>
                <a:ea typeface="微软雅黑" pitchFamily="34" charset="-122"/>
                <a:cs typeface="Times New Roman" pitchFamily="18" charset="0"/>
              </a:rPr>
              <a:t>S=V</a:t>
            </a:r>
            <a:r>
              <a:rPr lang="zh-CN" altLang="en-US" dirty="0">
                <a:latin typeface="Times New Roman" pitchFamily="18" charset="0"/>
                <a:ea typeface="微软雅黑" pitchFamily="34" charset="-122"/>
                <a:cs typeface="Times New Roman" pitchFamily="18" charset="0"/>
              </a:rPr>
              <a:t>为止。</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433" y="1731036"/>
            <a:ext cx="5173134" cy="1112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2"/>
          <p:cNvSpPr txBox="1">
            <a:spLocks noChangeArrowheads="1"/>
          </p:cNvSpPr>
          <p:nvPr/>
        </p:nvSpPr>
        <p:spPr>
          <a:xfrm>
            <a:off x="499533" y="2904067"/>
            <a:ext cx="7548033" cy="267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buFont typeface="Wingdings" pitchFamily="2" charset="2"/>
              <a:buNone/>
            </a:pPr>
            <a:endParaRPr lang="zh-CN" altLang="en-US" sz="1800" dirty="0">
              <a:latin typeface="Times New Roman" pitchFamily="18" charset="0"/>
              <a:cs typeface="Times New Roman" pitchFamily="18" charset="0"/>
            </a:endParaRPr>
          </a:p>
        </p:txBody>
      </p:sp>
      <p:sp>
        <p:nvSpPr>
          <p:cNvPr id="7" name="矩形 6">
            <a:extLst>
              <a:ext uri="{FF2B5EF4-FFF2-40B4-BE49-F238E27FC236}">
                <a16:creationId xmlns:a16="http://schemas.microsoft.com/office/drawing/2014/main" id="{7BA36340-15DF-4079-BEF9-E1E41D8B31A4}"/>
              </a:ext>
            </a:extLst>
          </p:cNvPr>
          <p:cNvSpPr/>
          <p:nvPr/>
        </p:nvSpPr>
        <p:spPr>
          <a:xfrm>
            <a:off x="6408744" y="2600528"/>
            <a:ext cx="2644140" cy="890693"/>
          </a:xfrm>
          <a:prstGeom prst="rect">
            <a:avLst/>
          </a:prstGeom>
          <a:ln w="28575">
            <a:solidFill>
              <a:srgbClr val="005825"/>
            </a:solidFill>
          </a:ln>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每个</a:t>
            </a:r>
            <a:r>
              <a:rPr lang="en-US" altLang="zh-CN" sz="1200" dirty="0" err="1">
                <a:latin typeface="微软雅黑" panose="020B0503020204020204" pitchFamily="34" charset="-122"/>
                <a:ea typeface="微软雅黑" panose="020B0503020204020204" pitchFamily="34" charset="-122"/>
              </a:rPr>
              <a:t>dist</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分量保存从</a:t>
            </a:r>
            <a:r>
              <a:rPr lang="en-US" altLang="zh-CN" sz="1200" dirty="0">
                <a:latin typeface="微软雅黑" panose="020B0503020204020204" pitchFamily="34" charset="-122"/>
                <a:ea typeface="微软雅黑" panose="020B0503020204020204" pitchFamily="34" charset="-122"/>
              </a:rPr>
              <a:t>Vs </a:t>
            </a:r>
            <a:r>
              <a:rPr lang="zh-CN" altLang="en-US" sz="1200" dirty="0">
                <a:latin typeface="微软雅黑" panose="020B0503020204020204" pitchFamily="34" charset="-122"/>
                <a:ea typeface="微软雅黑" panose="020B0503020204020204" pitchFamily="34" charset="-122"/>
              </a:rPr>
              <a:t>出发中间只经过集合</a:t>
            </a:r>
            <a:r>
              <a:rPr lang="en-US" altLang="zh-CN" sz="1200" dirty="0">
                <a:latin typeface="微软雅黑" panose="020B0503020204020204" pitchFamily="34" charset="-122"/>
                <a:ea typeface="微软雅黑" panose="020B0503020204020204" pitchFamily="34" charset="-122"/>
              </a:rPr>
              <a:t>S</a:t>
            </a:r>
            <a:r>
              <a:rPr lang="zh-CN" altLang="en-US" sz="1200" dirty="0">
                <a:latin typeface="微软雅黑" panose="020B0503020204020204" pitchFamily="34" charset="-122"/>
                <a:ea typeface="微软雅黑" panose="020B0503020204020204" pitchFamily="34" charset="-122"/>
              </a:rPr>
              <a:t>中的顶点而到达</a:t>
            </a:r>
            <a:r>
              <a:rPr lang="en-US" altLang="zh-CN" sz="1200" dirty="0">
                <a:latin typeface="微软雅黑" panose="020B0503020204020204" pitchFamily="34" charset="-122"/>
                <a:ea typeface="微软雅黑" panose="020B0503020204020204" pitchFamily="34" charset="-122"/>
              </a:rPr>
              <a:t>Vi</a:t>
            </a:r>
            <a:r>
              <a:rPr lang="zh-CN" altLang="en-US" sz="1200" dirty="0">
                <a:latin typeface="微软雅黑" panose="020B0503020204020204" pitchFamily="34" charset="-122"/>
                <a:ea typeface="微软雅黑" panose="020B0503020204020204" pitchFamily="34" charset="-122"/>
              </a:rPr>
              <a:t>的所有路径中长度最小的路径长度值，</a:t>
            </a:r>
          </a:p>
        </p:txBody>
      </p:sp>
    </p:spTree>
    <p:extLst>
      <p:ext uri="{BB962C8B-B14F-4D97-AF65-F5344CB8AC3E}">
        <p14:creationId xmlns:p14="http://schemas.microsoft.com/office/powerpoint/2010/main" val="312302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endParaRPr lang="zh-CN" altLang="en-US" dirty="0"/>
          </a:p>
        </p:txBody>
      </p:sp>
      <p:sp>
        <p:nvSpPr>
          <p:cNvPr id="3" name="内容占位符 2"/>
          <p:cNvSpPr>
            <a:spLocks noGrp="1"/>
          </p:cNvSpPr>
          <p:nvPr>
            <p:ph idx="1"/>
          </p:nvPr>
        </p:nvSpPr>
        <p:spPr/>
        <p:txBody>
          <a:bodyPr/>
          <a:lstStyle/>
          <a:p>
            <a:pPr marL="0" indent="0">
              <a:buNone/>
            </a:pPr>
            <a:r>
              <a:rPr lang="en-US" altLang="zh-CN" sz="2000" b="1" dirty="0"/>
              <a:t>4 </a:t>
            </a:r>
            <a:r>
              <a:rPr lang="zh-CN" altLang="en-US" sz="2000" b="1" dirty="0"/>
              <a:t>算法实现</a:t>
            </a:r>
          </a:p>
          <a:p>
            <a:pPr marL="0" indent="0">
              <a:lnSpc>
                <a:spcPct val="150000"/>
              </a:lnSpc>
              <a:spcBef>
                <a:spcPts val="600"/>
              </a:spcBef>
              <a:buFont typeface="Wingdings" pitchFamily="2" charset="2"/>
              <a:buNone/>
            </a:pPr>
            <a:r>
              <a:rPr lang="zh-CN" altLang="en-US" sz="2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用带权的邻接矩阵表示有向图， 对</a:t>
            </a:r>
            <a:r>
              <a:rPr lang="en-US" altLang="zh-CN" sz="1800" dirty="0">
                <a:solidFill>
                  <a:srgbClr val="0000FF"/>
                </a:solidFill>
                <a:latin typeface="Times New Roman" pitchFamily="18" charset="0"/>
                <a:cs typeface="Times New Roman" pitchFamily="18" charset="0"/>
              </a:rPr>
              <a:t>Prim</a:t>
            </a:r>
            <a:r>
              <a:rPr lang="zh-CN" altLang="en-US" sz="1800" dirty="0">
                <a:solidFill>
                  <a:srgbClr val="0000FF"/>
                </a:solidFill>
                <a:latin typeface="Times New Roman" pitchFamily="18" charset="0"/>
                <a:cs typeface="Times New Roman" pitchFamily="18" charset="0"/>
              </a:rPr>
              <a:t>算法</a:t>
            </a:r>
            <a:r>
              <a:rPr lang="zh-CN" altLang="en-US" sz="1800" dirty="0">
                <a:latin typeface="Times New Roman" pitchFamily="18" charset="0"/>
                <a:cs typeface="Times New Roman" pitchFamily="18" charset="0"/>
              </a:rPr>
              <a:t>略加改动就成了</a:t>
            </a:r>
            <a:r>
              <a:rPr lang="en-US" altLang="zh-CN" sz="1800" dirty="0">
                <a:latin typeface="Times New Roman" pitchFamily="18" charset="0"/>
                <a:cs typeface="Times New Roman" pitchFamily="18" charset="0"/>
              </a:rPr>
              <a:t>Dijkstra</a:t>
            </a:r>
            <a:r>
              <a:rPr lang="zh-CN" altLang="en-US" sz="1800" dirty="0">
                <a:latin typeface="Times New Roman" pitchFamily="18" charset="0"/>
                <a:cs typeface="Times New Roman" pitchFamily="18" charset="0"/>
              </a:rPr>
              <a:t>算法，将</a:t>
            </a:r>
            <a:r>
              <a:rPr lang="en-US" altLang="zh-CN" sz="1800" dirty="0">
                <a:latin typeface="Times New Roman" pitchFamily="18" charset="0"/>
                <a:cs typeface="Times New Roman" pitchFamily="18" charset="0"/>
              </a:rPr>
              <a:t>Prim</a:t>
            </a:r>
            <a:r>
              <a:rPr lang="zh-CN" altLang="en-US" sz="1800" dirty="0">
                <a:latin typeface="Times New Roman" pitchFamily="18" charset="0"/>
                <a:cs typeface="Times New Roman" pitchFamily="18" charset="0"/>
              </a:rPr>
              <a:t>算法中求每个顶点</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zh-CN" altLang="en-US" sz="1800" dirty="0">
                <a:latin typeface="Times New Roman" pitchFamily="18" charset="0"/>
                <a:cs typeface="Times New Roman" pitchFamily="18" charset="0"/>
              </a:rPr>
              <a:t>的</a:t>
            </a:r>
            <a:r>
              <a:rPr lang="en-US" altLang="zh-CN" sz="1800" dirty="0" err="1">
                <a:solidFill>
                  <a:srgbClr val="0000FF"/>
                </a:solidFill>
                <a:latin typeface="Times New Roman" pitchFamily="18" charset="0"/>
                <a:cs typeface="Times New Roman" pitchFamily="18" charset="0"/>
              </a:rPr>
              <a:t>lowcost</a:t>
            </a:r>
            <a:r>
              <a:rPr lang="zh-CN" altLang="en-US" sz="1800" dirty="0">
                <a:latin typeface="Times New Roman" pitchFamily="18" charset="0"/>
                <a:cs typeface="Times New Roman" pitchFamily="18" charset="0"/>
              </a:rPr>
              <a:t>值用</a:t>
            </a:r>
            <a:r>
              <a:rPr lang="en-US" altLang="zh-CN" sz="1800" dirty="0" err="1">
                <a:solidFill>
                  <a:srgbClr val="0000FF"/>
                </a:solidFill>
                <a:latin typeface="Times New Roman" pitchFamily="18" charset="0"/>
                <a:cs typeface="Times New Roman" pitchFamily="18" charset="0"/>
              </a:rPr>
              <a:t>dist</a:t>
            </a:r>
            <a:r>
              <a:rPr lang="en-US" altLang="zh-CN" sz="1800" dirty="0">
                <a:solidFill>
                  <a:srgbClr val="0000FF"/>
                </a:solidFill>
                <a:latin typeface="Times New Roman" pitchFamily="18" charset="0"/>
                <a:cs typeface="Times New Roman" pitchFamily="18" charset="0"/>
              </a:rPr>
              <a:t>[k]</a:t>
            </a:r>
            <a:r>
              <a:rPr lang="zh-CN" altLang="en-US" sz="1800" dirty="0">
                <a:latin typeface="Times New Roman" pitchFamily="18" charset="0"/>
                <a:cs typeface="Times New Roman" pitchFamily="18" charset="0"/>
              </a:rPr>
              <a:t>代替即可。</a:t>
            </a:r>
          </a:p>
          <a:p>
            <a:pPr marL="533400" lvl="1" indent="0">
              <a:lnSpc>
                <a:spcPct val="150000"/>
              </a:lnSpc>
              <a:spcBef>
                <a:spcPts val="600"/>
              </a:spcBef>
              <a:buFont typeface="Wingdings" pitchFamily="2" charset="2"/>
              <a:buNone/>
            </a:pPr>
            <a:r>
              <a:rPr lang="zh-CN" altLang="en-US" sz="1800" dirty="0">
                <a:solidFill>
                  <a:schemeClr val="folHlink"/>
                </a:solidFill>
                <a:latin typeface="Times New Roman" pitchFamily="18" charset="0"/>
                <a:cs typeface="Times New Roman" pitchFamily="18" charset="0"/>
              </a:rPr>
              <a:t>◆</a:t>
            </a:r>
            <a:r>
              <a:rPr lang="zh-CN" altLang="en-US" sz="1800" dirty="0">
                <a:solidFill>
                  <a:schemeClr val="hlink"/>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设</a:t>
            </a:r>
            <a:r>
              <a:rPr lang="zh-CN" altLang="en-US" sz="1800" dirty="0">
                <a:solidFill>
                  <a:srgbClr val="FF0000"/>
                </a:solidFill>
                <a:latin typeface="Times New Roman" pitchFamily="18" charset="0"/>
                <a:cs typeface="Times New Roman" pitchFamily="18" charset="0"/>
              </a:rPr>
              <a:t>数组</a:t>
            </a:r>
            <a:r>
              <a:rPr lang="en-US" altLang="zh-CN" sz="1800" dirty="0">
                <a:solidFill>
                  <a:srgbClr val="FF0000"/>
                </a:solidFill>
                <a:latin typeface="Times New Roman" pitchFamily="18" charset="0"/>
                <a:cs typeface="Times New Roman" pitchFamily="18" charset="0"/>
              </a:rPr>
              <a:t>pre[n]</a:t>
            </a:r>
            <a:r>
              <a:rPr lang="zh-CN" altLang="en-US" sz="1800" dirty="0">
                <a:latin typeface="Times New Roman" pitchFamily="18" charset="0"/>
                <a:cs typeface="Times New Roman" pitchFamily="18" charset="0"/>
              </a:rPr>
              <a:t>保存从</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zh-CN" altLang="en-US" sz="1800" dirty="0">
                <a:latin typeface="Times New Roman" pitchFamily="18" charset="0"/>
                <a:cs typeface="Times New Roman" pitchFamily="18" charset="0"/>
              </a:rPr>
              <a:t>到其它顶点的最短路径。若</a:t>
            </a:r>
            <a:r>
              <a:rPr lang="en-US" altLang="zh-CN" sz="1800" dirty="0">
                <a:latin typeface="Times New Roman" pitchFamily="18" charset="0"/>
                <a:cs typeface="Times New Roman" pitchFamily="18" charset="0"/>
              </a:rPr>
              <a:t>pre[i]=k</a:t>
            </a:r>
            <a:r>
              <a:rPr lang="zh-CN" altLang="en-US" sz="1800" dirty="0">
                <a:latin typeface="Times New Roman" pitchFamily="18" charset="0"/>
                <a:cs typeface="Times New Roman" pitchFamily="18" charset="0"/>
              </a:rPr>
              <a:t>，表示从</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到</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的最短路径中，</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a:t>
            </a:r>
            <a:r>
              <a:rPr lang="zh-CN" altLang="en-US" sz="1800" dirty="0">
                <a:solidFill>
                  <a:srgbClr val="0000FF"/>
                </a:solidFill>
                <a:latin typeface="Times New Roman" pitchFamily="18" charset="0"/>
                <a:cs typeface="Times New Roman" pitchFamily="18" charset="0"/>
              </a:rPr>
              <a:t>前一个顶点</a:t>
            </a:r>
            <a:r>
              <a:rPr lang="zh-CN" altLang="en-US" sz="1800" dirty="0">
                <a:latin typeface="Times New Roman" pitchFamily="18" charset="0"/>
                <a:cs typeface="Times New Roman" pitchFamily="18" charset="0"/>
              </a:rPr>
              <a:t>是</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zh-CN" altLang="en-US" sz="1800" dirty="0">
                <a:latin typeface="Times New Roman" pitchFamily="18" charset="0"/>
                <a:cs typeface="Times New Roman" pitchFamily="18" charset="0"/>
              </a:rPr>
              <a:t>，即最短路径序列是</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en-US" altLang="zh-CN" sz="1800" baseline="-180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 …,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en-US" altLang="zh-CN" sz="1800" baseline="-180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i</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 </a:t>
            </a:r>
          </a:p>
          <a:p>
            <a:pPr marL="533400" lvl="1" indent="0">
              <a:lnSpc>
                <a:spcPct val="150000"/>
              </a:lnSpc>
              <a:spcBef>
                <a:spcPts val="600"/>
              </a:spcBef>
              <a:buFont typeface="Wingdings" pitchFamily="2" charset="2"/>
              <a:buNone/>
            </a:pPr>
            <a:r>
              <a:rPr lang="zh-CN" altLang="en-US" sz="1800" dirty="0">
                <a:solidFill>
                  <a:schemeClr val="folHlink"/>
                </a:solidFill>
                <a:latin typeface="Times New Roman" pitchFamily="18" charset="0"/>
                <a:cs typeface="Times New Roman" pitchFamily="18" charset="0"/>
              </a:rPr>
              <a:t>◆</a:t>
            </a:r>
            <a:r>
              <a:rPr lang="zh-CN" altLang="en-US" sz="1800" dirty="0">
                <a:latin typeface="Times New Roman" pitchFamily="18" charset="0"/>
                <a:cs typeface="Times New Roman" pitchFamily="18" charset="0"/>
              </a:rPr>
              <a:t> 设</a:t>
            </a:r>
            <a:r>
              <a:rPr lang="zh-CN" altLang="en-US" sz="1800" dirty="0">
                <a:solidFill>
                  <a:srgbClr val="FF0000"/>
                </a:solidFill>
                <a:latin typeface="Times New Roman" pitchFamily="18" charset="0"/>
                <a:cs typeface="Times New Roman" pitchFamily="18" charset="0"/>
              </a:rPr>
              <a:t>数组</a:t>
            </a:r>
            <a:r>
              <a:rPr lang="en-US" altLang="zh-CN" sz="1800" dirty="0">
                <a:solidFill>
                  <a:srgbClr val="FF0000"/>
                </a:solidFill>
                <a:latin typeface="Times New Roman" pitchFamily="18" charset="0"/>
                <a:cs typeface="Times New Roman" pitchFamily="18" charset="0"/>
              </a:rPr>
              <a:t>final[n]</a:t>
            </a:r>
            <a:r>
              <a:rPr lang="zh-CN" altLang="en-US" sz="1800" dirty="0">
                <a:latin typeface="Times New Roman" pitchFamily="18" charset="0"/>
                <a:cs typeface="Times New Roman" pitchFamily="18" charset="0"/>
              </a:rPr>
              <a:t>，标识一个顶点是否已加入</a:t>
            </a:r>
            <a:r>
              <a:rPr lang="en-US" altLang="zh-CN" sz="1800" dirty="0">
                <a:latin typeface="Times New Roman" pitchFamily="18" charset="0"/>
                <a:cs typeface="Times New Roman" pitchFamily="18" charset="0"/>
              </a:rPr>
              <a:t>S</a:t>
            </a:r>
            <a:r>
              <a:rPr lang="zh-CN" altLang="en-US" sz="1800" dirty="0">
                <a:latin typeface="Times New Roman" pitchFamily="18" charset="0"/>
                <a:cs typeface="Times New Roman" pitchFamily="18" charset="0"/>
              </a:rPr>
              <a:t>中。</a:t>
            </a:r>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15</a:t>
            </a:fld>
            <a:endParaRPr lang="zh-CN" altLang="en-US" dirty="0"/>
          </a:p>
        </p:txBody>
      </p:sp>
      <p:pic>
        <p:nvPicPr>
          <p:cNvPr id="6" name="图片 5">
            <a:extLst>
              <a:ext uri="{FF2B5EF4-FFF2-40B4-BE49-F238E27FC236}">
                <a16:creationId xmlns:a16="http://schemas.microsoft.com/office/drawing/2014/main" id="{0C9C0B62-ACEA-46CC-BC25-266D1FB6A380}"/>
              </a:ext>
            </a:extLst>
          </p:cNvPr>
          <p:cNvPicPr>
            <a:picLocks noChangeAspect="1"/>
          </p:cNvPicPr>
          <p:nvPr/>
        </p:nvPicPr>
        <p:blipFill>
          <a:blip r:embed="rId2"/>
          <a:stretch>
            <a:fillRect/>
          </a:stretch>
        </p:blipFill>
        <p:spPr>
          <a:xfrm>
            <a:off x="5505450" y="3659682"/>
            <a:ext cx="3573780" cy="2477692"/>
          </a:xfrm>
          <a:prstGeom prst="rect">
            <a:avLst/>
          </a:prstGeom>
          <a:ln w="28575">
            <a:solidFill>
              <a:srgbClr val="005825"/>
            </a:solidFill>
          </a:ln>
        </p:spPr>
      </p:pic>
    </p:spTree>
    <p:extLst>
      <p:ext uri="{BB962C8B-B14F-4D97-AF65-F5344CB8AC3E}">
        <p14:creationId xmlns:p14="http://schemas.microsoft.com/office/powerpoint/2010/main" val="2156623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16</a:t>
            </a:fld>
            <a:endParaRPr lang="zh-CN" altLang="en-US" dirty="0"/>
          </a:p>
        </p:txBody>
      </p:sp>
      <p:sp>
        <p:nvSpPr>
          <p:cNvPr id="6" name="Rectangle 2"/>
          <p:cNvSpPr>
            <a:spLocks noChangeArrowheads="1"/>
          </p:cNvSpPr>
          <p:nvPr/>
        </p:nvSpPr>
        <p:spPr bwMode="auto">
          <a:xfrm>
            <a:off x="372533" y="912283"/>
            <a:ext cx="4072468" cy="443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BOOLEAN  final[MAX_VEX] ;</a:t>
            </a:r>
          </a:p>
          <a:p>
            <a:pPr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int  pre[MAX_VEX] , </a:t>
            </a:r>
            <a:r>
              <a:rPr lang="en-US" sz="1600" dirty="0" err="1">
                <a:latin typeface="Times New Roman" pitchFamily="18" charset="0"/>
                <a:cs typeface="Times New Roman" pitchFamily="18" charset="0"/>
              </a:rPr>
              <a:t>dist</a:t>
            </a:r>
            <a:r>
              <a:rPr lang="en-US" sz="1600" dirty="0">
                <a:latin typeface="Times New Roman" pitchFamily="18" charset="0"/>
                <a:cs typeface="Times New Roman" pitchFamily="18" charset="0"/>
              </a:rPr>
              <a:t>[MAX_VEX] ;</a:t>
            </a:r>
          </a:p>
          <a:p>
            <a:pPr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void </a:t>
            </a:r>
            <a:r>
              <a:rPr lang="en-US" sz="1600" dirty="0" err="1">
                <a:latin typeface="Times New Roman" pitchFamily="18" charset="0"/>
                <a:cs typeface="Times New Roman" pitchFamily="18" charset="0"/>
              </a:rPr>
              <a:t>Dijkstra_path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AdjGraph</a:t>
            </a:r>
            <a:r>
              <a:rPr lang="en-US" sz="1600" dirty="0">
                <a:latin typeface="Times New Roman" pitchFamily="18" charset="0"/>
                <a:cs typeface="Times New Roman" pitchFamily="18" charset="0"/>
              </a:rPr>
              <a:t> *G, int v)</a:t>
            </a:r>
          </a:p>
          <a:p>
            <a:pPr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从图</a:t>
            </a:r>
            <a:r>
              <a:rPr lang="en-US" sz="1600" dirty="0">
                <a:latin typeface="Times New Roman" pitchFamily="18" charset="0"/>
                <a:cs typeface="Times New Roman" pitchFamily="18" charset="0"/>
              </a:rPr>
              <a:t>G</a:t>
            </a:r>
            <a:r>
              <a:rPr lang="zh-CN" altLang="en-US" sz="1600" dirty="0">
                <a:latin typeface="Times New Roman" pitchFamily="18" charset="0"/>
                <a:cs typeface="Times New Roman" pitchFamily="18" charset="0"/>
              </a:rPr>
              <a:t>中的顶点</a:t>
            </a:r>
            <a:r>
              <a:rPr lang="en-US" sz="1600" dirty="0">
                <a:latin typeface="Times New Roman" pitchFamily="18" charset="0"/>
                <a:cs typeface="Times New Roman" pitchFamily="18" charset="0"/>
              </a:rPr>
              <a:t>v</a:t>
            </a:r>
            <a:r>
              <a:rPr lang="zh-CN" altLang="en-US" sz="1600" dirty="0">
                <a:latin typeface="Times New Roman" pitchFamily="18" charset="0"/>
                <a:cs typeface="Times New Roman" pitchFamily="18" charset="0"/>
              </a:rPr>
              <a:t>出发到其余各顶点的最短路径    *</a:t>
            </a:r>
            <a:r>
              <a:rPr lang="en-US" sz="1600" dirty="0">
                <a:latin typeface="Times New Roman" pitchFamily="18" charset="0"/>
                <a:cs typeface="Times New Roman" pitchFamily="18" charset="0"/>
              </a:rPr>
              <a:t>/</a:t>
            </a:r>
          </a:p>
          <a:p>
            <a:pPr marL="355600" lvl="1"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  int j, k, m, min ; </a:t>
            </a:r>
          </a:p>
          <a:p>
            <a:pPr marL="723900" lvl="2"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for ( j=0; j&lt;G-&gt;</a:t>
            </a:r>
            <a:r>
              <a:rPr lang="en-US" sz="1600" dirty="0" err="1">
                <a:latin typeface="Times New Roman" pitchFamily="18" charset="0"/>
                <a:cs typeface="Times New Roman" pitchFamily="18" charset="0"/>
              </a:rPr>
              <a:t>vexnum</a:t>
            </a:r>
            <a:r>
              <a:rPr lang="en-US" sz="1600" dirty="0">
                <a:latin typeface="Times New Roman" pitchFamily="18" charset="0"/>
                <a:cs typeface="Times New Roman" pitchFamily="18" charset="0"/>
              </a:rPr>
              <a:t>; j++)</a:t>
            </a:r>
          </a:p>
          <a:p>
            <a:pPr marL="1079500" lvl="3"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   </a:t>
            </a:r>
            <a:r>
              <a:rPr lang="en-US" sz="1600" dirty="0">
                <a:solidFill>
                  <a:srgbClr val="0000FF"/>
                </a:solidFill>
                <a:latin typeface="Times New Roman" pitchFamily="18" charset="0"/>
                <a:cs typeface="Times New Roman" pitchFamily="18" charset="0"/>
              </a:rPr>
              <a:t>pre[j]=v </a:t>
            </a:r>
            <a:r>
              <a:rPr lang="en-US" sz="1600" dirty="0">
                <a:latin typeface="Times New Roman" pitchFamily="18" charset="0"/>
                <a:cs typeface="Times New Roman" pitchFamily="18" charset="0"/>
              </a:rPr>
              <a:t>;  final[j]=FALSE ;</a:t>
            </a:r>
          </a:p>
          <a:p>
            <a:pPr marL="1435100" lvl="4" fontAlgn="base">
              <a:lnSpc>
                <a:spcPct val="110000"/>
              </a:lnSpc>
              <a:spcBef>
                <a:spcPts val="600"/>
              </a:spcBef>
              <a:spcAft>
                <a:spcPct val="0"/>
              </a:spcAft>
              <a:buClr>
                <a:srgbClr val="3366FF"/>
              </a:buClr>
              <a:buSzPct val="80000"/>
              <a:buFont typeface="Wingdings" pitchFamily="2" charset="2"/>
              <a:buNone/>
            </a:pPr>
            <a:r>
              <a:rPr lang="en-US" sz="1600" dirty="0" err="1">
                <a:solidFill>
                  <a:srgbClr val="FF0000"/>
                </a:solidFill>
                <a:latin typeface="Times New Roman" pitchFamily="18" charset="0"/>
                <a:cs typeface="Times New Roman" pitchFamily="18" charset="0"/>
              </a:rPr>
              <a:t>dist</a:t>
            </a:r>
            <a:r>
              <a:rPr lang="en-US" sz="1600" dirty="0">
                <a:solidFill>
                  <a:srgbClr val="FF0000"/>
                </a:solidFill>
                <a:latin typeface="Times New Roman" pitchFamily="18" charset="0"/>
                <a:cs typeface="Times New Roman" pitchFamily="18" charset="0"/>
              </a:rPr>
              <a:t>[j]=G-&gt;</a:t>
            </a:r>
            <a:r>
              <a:rPr lang="en-US" sz="1600" dirty="0" err="1">
                <a:solidFill>
                  <a:srgbClr val="FF0000"/>
                </a:solidFill>
                <a:latin typeface="Times New Roman" pitchFamily="18" charset="0"/>
                <a:cs typeface="Times New Roman" pitchFamily="18" charset="0"/>
              </a:rPr>
              <a:t>adj</a:t>
            </a:r>
            <a:r>
              <a:rPr lang="en-US" sz="1600" dirty="0">
                <a:solidFill>
                  <a:srgbClr val="FF0000"/>
                </a:solidFill>
                <a:latin typeface="Times New Roman" pitchFamily="18" charset="0"/>
                <a:cs typeface="Times New Roman" pitchFamily="18" charset="0"/>
              </a:rPr>
              <a:t>[v][j] ;</a:t>
            </a:r>
          </a:p>
          <a:p>
            <a:pPr marL="1079500" lvl="3"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各数组的初始化  *</a:t>
            </a:r>
            <a:r>
              <a:rPr lang="en-US" sz="1600" dirty="0">
                <a:latin typeface="Times New Roman" pitchFamily="18" charset="0"/>
                <a:cs typeface="Times New Roman" pitchFamily="18" charset="0"/>
              </a:rPr>
              <a:t>/</a:t>
            </a:r>
          </a:p>
          <a:p>
            <a:pPr marL="723900" lvl="2" fontAlgn="base">
              <a:lnSpc>
                <a:spcPct val="110000"/>
              </a:lnSpc>
              <a:spcBef>
                <a:spcPts val="600"/>
              </a:spcBef>
              <a:spcAft>
                <a:spcPct val="0"/>
              </a:spcAft>
              <a:buClr>
                <a:srgbClr val="3366FF"/>
              </a:buClr>
              <a:buSzPct val="80000"/>
            </a:pP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设置</a:t>
            </a:r>
            <a:r>
              <a:rPr lang="en-US" altLang="zh-CN" sz="1600" dirty="0">
                <a:latin typeface="Times New Roman" pitchFamily="18" charset="0"/>
                <a:cs typeface="Times New Roman" pitchFamily="18" charset="0"/>
              </a:rPr>
              <a:t>S={v}  */</a:t>
            </a:r>
            <a:endParaRPr lang="en-US" sz="1600" dirty="0">
              <a:latin typeface="Times New Roman" pitchFamily="18" charset="0"/>
              <a:cs typeface="Times New Roman" pitchFamily="18" charset="0"/>
            </a:endParaRPr>
          </a:p>
          <a:p>
            <a:pPr marL="723900" lvl="2" fontAlgn="base">
              <a:lnSpc>
                <a:spcPct val="110000"/>
              </a:lnSpc>
              <a:spcBef>
                <a:spcPts val="600"/>
              </a:spcBef>
              <a:spcAft>
                <a:spcPct val="0"/>
              </a:spcAft>
              <a:buClr>
                <a:srgbClr val="3366FF"/>
              </a:buClr>
              <a:buSzPct val="80000"/>
              <a:buFont typeface="Wingdings" pitchFamily="2" charset="2"/>
              <a:buNone/>
            </a:pPr>
            <a:r>
              <a:rPr lang="en-US" sz="1600" dirty="0" err="1">
                <a:latin typeface="Times New Roman" pitchFamily="18" charset="0"/>
                <a:cs typeface="Times New Roman" pitchFamily="18" charset="0"/>
              </a:rPr>
              <a:t>dist</a:t>
            </a:r>
            <a:r>
              <a:rPr lang="en-US" sz="1600" dirty="0">
                <a:latin typeface="Times New Roman" pitchFamily="18" charset="0"/>
                <a:cs typeface="Times New Roman" pitchFamily="18" charset="0"/>
              </a:rPr>
              <a:t>[v]=0 ; final[v]=TRUE ; </a:t>
            </a:r>
          </a:p>
          <a:p>
            <a:pPr marL="723900" lvl="2" fontAlgn="base">
              <a:lnSpc>
                <a:spcPct val="110000"/>
              </a:lnSpc>
              <a:spcBef>
                <a:spcPts val="600"/>
              </a:spcBef>
              <a:spcAft>
                <a:spcPct val="0"/>
              </a:spcAft>
              <a:buClr>
                <a:srgbClr val="3366FF"/>
              </a:buClr>
              <a:buSzPct val="80000"/>
            </a:pP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其余</a:t>
            </a:r>
            <a:r>
              <a:rPr lang="en-US" altLang="zh-CN" sz="1600" dirty="0">
                <a:latin typeface="Times New Roman" pitchFamily="18" charset="0"/>
                <a:cs typeface="Times New Roman" pitchFamily="18" charset="0"/>
              </a:rPr>
              <a:t>n-1</a:t>
            </a:r>
            <a:r>
              <a:rPr lang="zh-CN" altLang="en-US" sz="1600" dirty="0">
                <a:latin typeface="Times New Roman" pitchFamily="18" charset="0"/>
                <a:cs typeface="Times New Roman" pitchFamily="18" charset="0"/>
              </a:rPr>
              <a:t>个顶点  *</a:t>
            </a:r>
            <a:r>
              <a:rPr lang="en-US" altLang="zh-CN" sz="1600" dirty="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marL="723900" lvl="2"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for ( j=0; j&lt;G-&gt;vexnum-1; j++) </a:t>
            </a:r>
          </a:p>
          <a:p>
            <a:pPr marL="723900" lvl="2" fontAlgn="base">
              <a:lnSpc>
                <a:spcPct val="110000"/>
              </a:lnSpc>
              <a:spcBef>
                <a:spcPts val="600"/>
              </a:spcBef>
              <a:spcAft>
                <a:spcPct val="0"/>
              </a:spcAft>
              <a:buClr>
                <a:srgbClr val="3366FF"/>
              </a:buClr>
              <a:buSzPct val="80000"/>
              <a:buFont typeface="Wingdings" pitchFamily="2" charset="2"/>
              <a:buNone/>
            </a:pPr>
            <a:r>
              <a:rPr lang="en-US" sz="1600" dirty="0">
                <a:latin typeface="Times New Roman" pitchFamily="18" charset="0"/>
                <a:cs typeface="Times New Roman" pitchFamily="18" charset="0"/>
              </a:rPr>
              <a:t>{   m=0 ;</a:t>
            </a:r>
          </a:p>
        </p:txBody>
      </p:sp>
      <p:sp>
        <p:nvSpPr>
          <p:cNvPr id="9" name="矩形 8"/>
          <p:cNvSpPr/>
          <p:nvPr/>
        </p:nvSpPr>
        <p:spPr>
          <a:xfrm>
            <a:off x="4656665" y="912283"/>
            <a:ext cx="4174067" cy="5601533"/>
          </a:xfrm>
          <a:prstGeom prst="rect">
            <a:avLst/>
          </a:prstGeom>
        </p:spPr>
        <p:txBody>
          <a:bodyPr wrap="square">
            <a:spAutoFit/>
          </a:bodyPr>
          <a:lstStyle/>
          <a:p>
            <a:pPr>
              <a:spcBef>
                <a:spcPts val="600"/>
              </a:spcBef>
            </a:pPr>
            <a:r>
              <a:rPr lang="en-US" altLang="zh-CN" sz="1600" dirty="0">
                <a:latin typeface="Times New Roman" pitchFamily="18" charset="0"/>
                <a:cs typeface="Times New Roman" pitchFamily="18" charset="0"/>
              </a:rPr>
              <a:t>while (final[m])  m++;   /*  </a:t>
            </a:r>
            <a:r>
              <a:rPr lang="zh-CN" altLang="en-US" sz="1600" dirty="0">
                <a:latin typeface="Times New Roman" pitchFamily="18" charset="0"/>
                <a:cs typeface="Times New Roman" pitchFamily="18" charset="0"/>
              </a:rPr>
              <a:t>找不在</a:t>
            </a:r>
            <a:r>
              <a:rPr lang="en-US" altLang="zh-CN" sz="1600" dirty="0">
                <a:latin typeface="Times New Roman" pitchFamily="18" charset="0"/>
                <a:cs typeface="Times New Roman" pitchFamily="18" charset="0"/>
              </a:rPr>
              <a:t>S</a:t>
            </a:r>
            <a:r>
              <a:rPr lang="zh-CN" altLang="en-US" sz="1600" dirty="0">
                <a:latin typeface="Times New Roman" pitchFamily="18" charset="0"/>
                <a:cs typeface="Times New Roman" pitchFamily="18" charset="0"/>
              </a:rPr>
              <a:t>中的顶点</a:t>
            </a:r>
            <a:r>
              <a:rPr lang="en-US" altLang="zh-CN" sz="1600" dirty="0" err="1">
                <a:latin typeface="Times New Roman" pitchFamily="18" charset="0"/>
                <a:cs typeface="Times New Roman" pitchFamily="18" charset="0"/>
              </a:rPr>
              <a:t>vk</a:t>
            </a:r>
            <a:r>
              <a:rPr lang="en-US" altLang="zh-CN" sz="1600" dirty="0">
                <a:latin typeface="Times New Roman" pitchFamily="18" charset="0"/>
                <a:cs typeface="Times New Roman" pitchFamily="18" charset="0"/>
              </a:rPr>
              <a:t> */</a:t>
            </a:r>
          </a:p>
          <a:p>
            <a:pPr>
              <a:spcBef>
                <a:spcPts val="600"/>
              </a:spcBef>
            </a:pPr>
            <a:r>
              <a:rPr lang="en-US" altLang="zh-CN" sz="1600" dirty="0">
                <a:latin typeface="Times New Roman" pitchFamily="18" charset="0"/>
                <a:cs typeface="Times New Roman" pitchFamily="18" charset="0"/>
              </a:rPr>
              <a:t>min=INFINITY ; </a:t>
            </a:r>
          </a:p>
          <a:p>
            <a:pPr>
              <a:spcBef>
                <a:spcPts val="600"/>
              </a:spcBef>
            </a:pPr>
            <a:r>
              <a:rPr lang="en-US" altLang="zh-CN" sz="1600" dirty="0">
                <a:latin typeface="Times New Roman" pitchFamily="18" charset="0"/>
                <a:cs typeface="Times New Roman" pitchFamily="18" charset="0"/>
              </a:rPr>
              <a:t>for ( k=0; k&lt;G-&gt;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k++)</a:t>
            </a:r>
          </a:p>
          <a:p>
            <a:pPr>
              <a:spcBef>
                <a:spcPts val="600"/>
              </a:spcBef>
            </a:pPr>
            <a:r>
              <a:rPr lang="en-US" altLang="zh-CN" sz="1600" dirty="0">
                <a:latin typeface="Times New Roman" pitchFamily="18" charset="0"/>
                <a:cs typeface="Times New Roman" pitchFamily="18" charset="0"/>
              </a:rPr>
              <a:t>    {  if  (!final[k]&amp;&amp;</a:t>
            </a:r>
            <a:r>
              <a:rPr lang="en-US" altLang="zh-CN" sz="1600" dirty="0" err="1">
                <a:latin typeface="Times New Roman" pitchFamily="18" charset="0"/>
                <a:cs typeface="Times New Roman" pitchFamily="18" charset="0"/>
              </a:rPr>
              <a:t>dist</a:t>
            </a:r>
            <a:r>
              <a:rPr lang="en-US" altLang="zh-CN" sz="1600" dirty="0">
                <a:latin typeface="Times New Roman" pitchFamily="18" charset="0"/>
                <a:cs typeface="Times New Roman" pitchFamily="18" charset="0"/>
              </a:rPr>
              <a:t>[m]&lt;min)</a:t>
            </a:r>
          </a:p>
          <a:p>
            <a:pPr>
              <a:spcBef>
                <a:spcPts val="600"/>
              </a:spcBef>
            </a:pPr>
            <a:r>
              <a:rPr lang="en-US" altLang="zh-CN" sz="1600" dirty="0">
                <a:latin typeface="Times New Roman" pitchFamily="18" charset="0"/>
                <a:cs typeface="Times New Roman" pitchFamily="18" charset="0"/>
              </a:rPr>
              <a:t>            {   </a:t>
            </a:r>
            <a:r>
              <a:rPr lang="en-US" altLang="zh-CN" sz="1600" dirty="0">
                <a:solidFill>
                  <a:srgbClr val="FF0000"/>
                </a:solidFill>
                <a:latin typeface="Times New Roman" pitchFamily="18" charset="0"/>
                <a:cs typeface="Times New Roman" pitchFamily="18" charset="0"/>
              </a:rPr>
              <a:t>min=</a:t>
            </a:r>
            <a:r>
              <a:rPr lang="en-US" altLang="zh-CN" sz="1600" dirty="0" err="1">
                <a:solidFill>
                  <a:srgbClr val="FF0000"/>
                </a:solidFill>
                <a:latin typeface="Times New Roman" pitchFamily="18" charset="0"/>
                <a:cs typeface="Times New Roman" pitchFamily="18" charset="0"/>
              </a:rPr>
              <a:t>dist</a:t>
            </a:r>
            <a:r>
              <a:rPr lang="en-US" altLang="zh-CN" sz="1600" dirty="0">
                <a:solidFill>
                  <a:srgbClr val="FF0000"/>
                </a:solidFill>
                <a:latin typeface="Times New Roman" pitchFamily="18" charset="0"/>
                <a:cs typeface="Times New Roman" pitchFamily="18" charset="0"/>
              </a:rPr>
              <a:t>[k]</a:t>
            </a:r>
            <a:r>
              <a:rPr lang="en-US" altLang="zh-CN" sz="1600" dirty="0">
                <a:latin typeface="Times New Roman" pitchFamily="18" charset="0"/>
                <a:cs typeface="Times New Roman" pitchFamily="18" charset="0"/>
              </a:rPr>
              <a:t> ;  m=k ; }</a:t>
            </a:r>
          </a:p>
          <a:p>
            <a:pPr>
              <a:spcBef>
                <a:spcPts val="600"/>
              </a:spcBef>
            </a:pPr>
            <a:r>
              <a:rPr lang="en-US" altLang="zh-CN" sz="1600" dirty="0">
                <a:latin typeface="Times New Roman" pitchFamily="18" charset="0"/>
                <a:cs typeface="Times New Roman" pitchFamily="18" charset="0"/>
              </a:rPr>
              <a:t>    }     /* </a:t>
            </a:r>
            <a:r>
              <a:rPr lang="zh-CN" altLang="en-US" sz="1600" dirty="0">
                <a:latin typeface="Times New Roman" pitchFamily="18" charset="0"/>
                <a:cs typeface="Times New Roman" pitchFamily="18" charset="0"/>
              </a:rPr>
              <a:t>求出当前最小的</a:t>
            </a:r>
            <a:r>
              <a:rPr lang="en-US" altLang="zh-CN" sz="1600" dirty="0" err="1">
                <a:latin typeface="Times New Roman" pitchFamily="18" charset="0"/>
                <a:cs typeface="Times New Roman" pitchFamily="18" charset="0"/>
              </a:rPr>
              <a:t>dist</a:t>
            </a:r>
            <a:r>
              <a:rPr lang="en-US" altLang="zh-CN" sz="1600" dirty="0">
                <a:latin typeface="Times New Roman" pitchFamily="18" charset="0"/>
                <a:cs typeface="Times New Roman" pitchFamily="18" charset="0"/>
              </a:rPr>
              <a:t>[k]</a:t>
            </a:r>
            <a:r>
              <a:rPr lang="zh-CN" altLang="en-US" sz="1600" dirty="0">
                <a:latin typeface="Times New Roman" pitchFamily="18" charset="0"/>
                <a:cs typeface="Times New Roman" pitchFamily="18" charset="0"/>
              </a:rPr>
              <a:t>值  *</a:t>
            </a:r>
            <a:r>
              <a:rPr lang="en-US" altLang="zh-CN" sz="1600" dirty="0">
                <a:latin typeface="Times New Roman" pitchFamily="18" charset="0"/>
                <a:cs typeface="Times New Roman" pitchFamily="18" charset="0"/>
              </a:rPr>
              <a:t>/</a:t>
            </a:r>
          </a:p>
          <a:p>
            <a:pPr>
              <a:spcBef>
                <a:spcPts val="600"/>
              </a:spcBef>
            </a:pPr>
            <a:r>
              <a:rPr lang="en-US" altLang="zh-CN" sz="1600" dirty="0">
                <a:latin typeface="Times New Roman" pitchFamily="18" charset="0"/>
                <a:cs typeface="Times New Roman" pitchFamily="18" charset="0"/>
              </a:rPr>
              <a:t>final[m]=TRUE ;   /*  </a:t>
            </a:r>
            <a:r>
              <a:rPr lang="zh-CN" altLang="en-US" sz="1600" dirty="0">
                <a:latin typeface="Times New Roman" pitchFamily="18" charset="0"/>
                <a:cs typeface="Times New Roman" pitchFamily="18" charset="0"/>
              </a:rPr>
              <a:t>将第</a:t>
            </a:r>
            <a:r>
              <a:rPr lang="en-US" altLang="zh-CN" sz="1600" dirty="0">
                <a:latin typeface="Times New Roman" pitchFamily="18" charset="0"/>
                <a:cs typeface="Times New Roman" pitchFamily="18" charset="0"/>
              </a:rPr>
              <a:t>k</a:t>
            </a:r>
            <a:r>
              <a:rPr lang="zh-CN" altLang="en-US" sz="1600" dirty="0">
                <a:latin typeface="Times New Roman" pitchFamily="18" charset="0"/>
                <a:cs typeface="Times New Roman" pitchFamily="18" charset="0"/>
              </a:rPr>
              <a:t>个顶点并入</a:t>
            </a:r>
            <a:r>
              <a:rPr lang="en-US" altLang="zh-CN" sz="1600" dirty="0">
                <a:latin typeface="Times New Roman" pitchFamily="18" charset="0"/>
                <a:cs typeface="Times New Roman" pitchFamily="18" charset="0"/>
              </a:rPr>
              <a:t>S</a:t>
            </a:r>
            <a:r>
              <a:rPr lang="zh-CN" altLang="en-US" sz="1600" dirty="0">
                <a:latin typeface="Times New Roman" pitchFamily="18" charset="0"/>
                <a:cs typeface="Times New Roman" pitchFamily="18" charset="0"/>
              </a:rPr>
              <a:t>中  *</a:t>
            </a:r>
            <a:r>
              <a:rPr lang="en-US" altLang="zh-CN" sz="1600" dirty="0">
                <a:latin typeface="Times New Roman" pitchFamily="18" charset="0"/>
                <a:cs typeface="Times New Roman" pitchFamily="18" charset="0"/>
              </a:rPr>
              <a:t>/</a:t>
            </a:r>
          </a:p>
          <a:p>
            <a:pPr>
              <a:spcBef>
                <a:spcPts val="600"/>
              </a:spcBef>
            </a:pPr>
            <a:r>
              <a:rPr lang="en-US" altLang="zh-CN" sz="1600" dirty="0">
                <a:latin typeface="Times New Roman" pitchFamily="18" charset="0"/>
                <a:cs typeface="Times New Roman" pitchFamily="18" charset="0"/>
              </a:rPr>
              <a:t>for ( j=0; j&lt;G-&gt;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j++)</a:t>
            </a:r>
          </a:p>
          <a:p>
            <a:pPr>
              <a:spcBef>
                <a:spcPts val="600"/>
              </a:spcBef>
            </a:pPr>
            <a:r>
              <a:rPr lang="en-US" altLang="zh-CN" sz="1600" dirty="0">
                <a:latin typeface="Times New Roman" pitchFamily="18" charset="0"/>
                <a:cs typeface="Times New Roman" pitchFamily="18" charset="0"/>
              </a:rPr>
              <a:t>    { if (!final[j]&amp;&amp;(</a:t>
            </a:r>
            <a:r>
              <a:rPr lang="en-US" altLang="zh-CN" sz="1600" dirty="0" err="1">
                <a:latin typeface="Times New Roman" pitchFamily="18" charset="0"/>
                <a:cs typeface="Times New Roman" pitchFamily="18" charset="0"/>
              </a:rPr>
              <a:t>dist</a:t>
            </a:r>
            <a:r>
              <a:rPr lang="en-US" altLang="zh-CN" sz="1600" dirty="0">
                <a:latin typeface="Times New Roman" pitchFamily="18" charset="0"/>
                <a:cs typeface="Times New Roman" pitchFamily="18" charset="0"/>
              </a:rPr>
              <a:t>[m]+G-&gt;</a:t>
            </a:r>
            <a:r>
              <a:rPr lang="en-US" altLang="zh-CN" sz="1600" dirty="0" err="1">
                <a:latin typeface="Times New Roman" pitchFamily="18" charset="0"/>
                <a:cs typeface="Times New Roman" pitchFamily="18" charset="0"/>
              </a:rPr>
              <a:t>adj</a:t>
            </a:r>
            <a:r>
              <a:rPr lang="en-US" altLang="zh-CN" sz="1600" dirty="0">
                <a:latin typeface="Times New Roman" pitchFamily="18" charset="0"/>
                <a:cs typeface="Times New Roman" pitchFamily="18" charset="0"/>
              </a:rPr>
              <a:t>[m][j]&lt;</a:t>
            </a:r>
            <a:r>
              <a:rPr lang="en-US" altLang="zh-CN" sz="1600" dirty="0" err="1">
                <a:latin typeface="Times New Roman" pitchFamily="18" charset="0"/>
                <a:cs typeface="Times New Roman" pitchFamily="18" charset="0"/>
              </a:rPr>
              <a:t>dist</a:t>
            </a:r>
            <a:r>
              <a:rPr lang="en-US" altLang="zh-CN" sz="1600" dirty="0">
                <a:latin typeface="Times New Roman" pitchFamily="18" charset="0"/>
                <a:cs typeface="Times New Roman" pitchFamily="18" charset="0"/>
              </a:rPr>
              <a:t>[j]))</a:t>
            </a:r>
          </a:p>
          <a:p>
            <a:pPr>
              <a:spcBef>
                <a:spcPts val="600"/>
              </a:spcBef>
            </a:pPr>
            <a:r>
              <a:rPr lang="en-US" altLang="zh-CN" sz="1600" dirty="0">
                <a:latin typeface="Times New Roman" pitchFamily="18" charset="0"/>
                <a:cs typeface="Times New Roman" pitchFamily="18" charset="0"/>
              </a:rPr>
              <a:t>          {   </a:t>
            </a:r>
            <a:r>
              <a:rPr lang="en-US" altLang="zh-CN" sz="1600" dirty="0" err="1">
                <a:solidFill>
                  <a:srgbClr val="FF0000"/>
                </a:solidFill>
                <a:latin typeface="Times New Roman" pitchFamily="18" charset="0"/>
                <a:cs typeface="Times New Roman" pitchFamily="18" charset="0"/>
              </a:rPr>
              <a:t>dist</a:t>
            </a:r>
            <a:r>
              <a:rPr lang="en-US" altLang="zh-CN" sz="1600" dirty="0">
                <a:solidFill>
                  <a:srgbClr val="FF0000"/>
                </a:solidFill>
                <a:latin typeface="Times New Roman" pitchFamily="18" charset="0"/>
                <a:cs typeface="Times New Roman" pitchFamily="18" charset="0"/>
              </a:rPr>
              <a:t>[j]=</a:t>
            </a:r>
            <a:r>
              <a:rPr lang="en-US" altLang="zh-CN" sz="1600" dirty="0" err="1">
                <a:solidFill>
                  <a:srgbClr val="FF0000"/>
                </a:solidFill>
                <a:latin typeface="Times New Roman" pitchFamily="18" charset="0"/>
                <a:cs typeface="Times New Roman" pitchFamily="18" charset="0"/>
              </a:rPr>
              <a:t>dist</a:t>
            </a:r>
            <a:r>
              <a:rPr lang="en-US" altLang="zh-CN" sz="1600" dirty="0">
                <a:solidFill>
                  <a:srgbClr val="FF0000"/>
                </a:solidFill>
                <a:latin typeface="Times New Roman" pitchFamily="18" charset="0"/>
                <a:cs typeface="Times New Roman" pitchFamily="18" charset="0"/>
              </a:rPr>
              <a:t>[m]+G-&gt;</a:t>
            </a:r>
            <a:r>
              <a:rPr lang="en-US" altLang="zh-CN" sz="1600" dirty="0" err="1">
                <a:solidFill>
                  <a:srgbClr val="FF0000"/>
                </a:solidFill>
                <a:latin typeface="Times New Roman" pitchFamily="18" charset="0"/>
                <a:cs typeface="Times New Roman" pitchFamily="18" charset="0"/>
              </a:rPr>
              <a:t>adj</a:t>
            </a:r>
            <a:r>
              <a:rPr lang="en-US" altLang="zh-CN" sz="1600" dirty="0">
                <a:solidFill>
                  <a:srgbClr val="FF0000"/>
                </a:solidFill>
                <a:latin typeface="Times New Roman" pitchFamily="18" charset="0"/>
                <a:cs typeface="Times New Roman" pitchFamily="18" charset="0"/>
              </a:rPr>
              <a:t>[m][j] ; </a:t>
            </a:r>
          </a:p>
          <a:p>
            <a:pPr>
              <a:spcBef>
                <a:spcPts val="600"/>
              </a:spcBef>
            </a:pPr>
            <a:r>
              <a:rPr lang="en-US" altLang="zh-CN" sz="1600" dirty="0">
                <a:latin typeface="Times New Roman" pitchFamily="18" charset="0"/>
                <a:cs typeface="Times New Roman" pitchFamily="18" charset="0"/>
              </a:rPr>
              <a:t>               </a:t>
            </a:r>
            <a:r>
              <a:rPr lang="en-US" altLang="zh-CN" sz="1600" dirty="0">
                <a:solidFill>
                  <a:srgbClr val="0000FF"/>
                </a:solidFill>
                <a:latin typeface="Times New Roman" pitchFamily="18" charset="0"/>
                <a:cs typeface="Times New Roman" pitchFamily="18" charset="0"/>
              </a:rPr>
              <a:t>pre[j]=m </a:t>
            </a:r>
            <a:r>
              <a:rPr lang="en-US" altLang="zh-CN" sz="1600" dirty="0">
                <a:latin typeface="Times New Roman" pitchFamily="18" charset="0"/>
                <a:cs typeface="Times New Roman" pitchFamily="18" charset="0"/>
              </a:rPr>
              <a:t>;  </a:t>
            </a:r>
          </a:p>
          <a:p>
            <a:pPr>
              <a:spcBef>
                <a:spcPts val="600"/>
              </a:spcBef>
            </a:pPr>
            <a:r>
              <a:rPr lang="en-US" altLang="zh-CN" sz="1600" dirty="0">
                <a:latin typeface="Times New Roman" pitchFamily="18" charset="0"/>
                <a:cs typeface="Times New Roman" pitchFamily="18" charset="0"/>
              </a:rPr>
              <a:t>          }</a:t>
            </a:r>
          </a:p>
          <a:p>
            <a:pPr>
              <a:spcBef>
                <a:spcPts val="600"/>
              </a:spcBef>
            </a:pPr>
            <a:r>
              <a:rPr lang="en-US" altLang="zh-CN" sz="1600" dirty="0">
                <a:latin typeface="Times New Roman" pitchFamily="18" charset="0"/>
                <a:cs typeface="Times New Roman" pitchFamily="18" charset="0"/>
              </a:rPr>
              <a:t>     }     /* </a:t>
            </a:r>
            <a:r>
              <a:rPr lang="zh-CN" altLang="en-US" sz="1600" dirty="0">
                <a:latin typeface="Times New Roman" pitchFamily="18" charset="0"/>
                <a:cs typeface="Times New Roman" pitchFamily="18" charset="0"/>
              </a:rPr>
              <a:t>修改</a:t>
            </a:r>
            <a:r>
              <a:rPr lang="en-US" altLang="zh-CN" sz="1600" dirty="0" err="1">
                <a:latin typeface="Times New Roman" pitchFamily="18" charset="0"/>
                <a:cs typeface="Times New Roman" pitchFamily="18" charset="0"/>
              </a:rPr>
              <a:t>dist</a:t>
            </a:r>
            <a:r>
              <a:rPr lang="zh-CN" altLang="en-US" sz="1600" dirty="0">
                <a:latin typeface="Times New Roman" pitchFamily="18" charset="0"/>
                <a:cs typeface="Times New Roman" pitchFamily="18" charset="0"/>
              </a:rPr>
              <a:t>和</a:t>
            </a:r>
            <a:r>
              <a:rPr lang="en-US" altLang="zh-CN" sz="1600" dirty="0">
                <a:latin typeface="Times New Roman" pitchFamily="18" charset="0"/>
                <a:cs typeface="Times New Roman" pitchFamily="18" charset="0"/>
              </a:rPr>
              <a:t>pre</a:t>
            </a:r>
            <a:r>
              <a:rPr lang="zh-CN" altLang="en-US" sz="1600" dirty="0">
                <a:latin typeface="Times New Roman" pitchFamily="18" charset="0"/>
                <a:cs typeface="Times New Roman" pitchFamily="18" charset="0"/>
              </a:rPr>
              <a:t>数组的值  *</a:t>
            </a:r>
            <a:r>
              <a:rPr lang="en-US" altLang="zh-CN" sz="1600" dirty="0">
                <a:latin typeface="Times New Roman" pitchFamily="18" charset="0"/>
                <a:cs typeface="Times New Roman" pitchFamily="18" charset="0"/>
              </a:rPr>
              <a:t>/ </a:t>
            </a:r>
          </a:p>
          <a:p>
            <a:pPr>
              <a:spcBef>
                <a:spcPts val="600"/>
              </a:spcBef>
            </a:pPr>
            <a:r>
              <a:rPr lang="en-US" altLang="zh-CN" sz="1600" dirty="0">
                <a:latin typeface="Times New Roman" pitchFamily="18" charset="0"/>
                <a:cs typeface="Times New Roman" pitchFamily="18" charset="0"/>
              </a:rPr>
              <a:t>   }      /* </a:t>
            </a:r>
            <a:r>
              <a:rPr lang="zh-CN" altLang="en-US" sz="1600" dirty="0">
                <a:latin typeface="Times New Roman" pitchFamily="18" charset="0"/>
                <a:cs typeface="Times New Roman" pitchFamily="18" charset="0"/>
              </a:rPr>
              <a:t>找到最短路径  *</a:t>
            </a:r>
            <a:r>
              <a:rPr lang="en-US" altLang="zh-CN" sz="1600" dirty="0">
                <a:latin typeface="Times New Roman" pitchFamily="18" charset="0"/>
                <a:cs typeface="Times New Roman" pitchFamily="18" charset="0"/>
              </a:rPr>
              <a:t>/</a:t>
            </a:r>
          </a:p>
          <a:p>
            <a:pPr>
              <a:spcBef>
                <a:spcPts val="600"/>
              </a:spcBef>
            </a:pPr>
            <a:r>
              <a:rPr lang="en-US" altLang="zh-CN" sz="1600" dirty="0">
                <a:latin typeface="Times New Roman" pitchFamily="18" charset="0"/>
                <a:cs typeface="Times New Roman" pitchFamily="18" charset="0"/>
              </a:rPr>
              <a:t>}</a:t>
            </a:r>
          </a:p>
          <a:p>
            <a:endParaRPr lang="zh-CN" alt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193904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endParaRPr lang="zh-CN" altLang="en-US" dirty="0"/>
          </a:p>
        </p:txBody>
      </p:sp>
      <p:sp>
        <p:nvSpPr>
          <p:cNvPr id="3" name="内容占位符 2"/>
          <p:cNvSpPr>
            <a:spLocks noGrp="1"/>
          </p:cNvSpPr>
          <p:nvPr>
            <p:ph idx="1"/>
          </p:nvPr>
        </p:nvSpPr>
        <p:spPr/>
        <p:txBody>
          <a:bodyPr/>
          <a:lstStyle/>
          <a:p>
            <a:r>
              <a:rPr lang="zh-CN" altLang="en-US" dirty="0"/>
              <a:t>算法分析</a:t>
            </a:r>
            <a:endParaRPr lang="en-US" altLang="zh-CN" dirty="0"/>
          </a:p>
          <a:p>
            <a:pPr lvl="1">
              <a:lnSpc>
                <a:spcPct val="150000"/>
              </a:lnSpc>
              <a:spcBef>
                <a:spcPts val="1200"/>
              </a:spcBef>
            </a:pPr>
            <a:r>
              <a:rPr lang="zh-CN" altLang="en-US" dirty="0"/>
              <a:t>从算法设计的角度来说，</a:t>
            </a:r>
            <a:r>
              <a:rPr lang="en-US" altLang="zh-CN" dirty="0"/>
              <a:t>Dijkstra</a:t>
            </a:r>
            <a:r>
              <a:rPr lang="zh-CN" altLang="en-US" dirty="0"/>
              <a:t>算法为</a:t>
            </a:r>
            <a:r>
              <a:rPr lang="zh-CN" altLang="en-US" dirty="0">
                <a:solidFill>
                  <a:srgbClr val="0000FF"/>
                </a:solidFill>
              </a:rPr>
              <a:t>贪心算法</a:t>
            </a:r>
            <a:r>
              <a:rPr lang="zh-CN" altLang="en-US" dirty="0"/>
              <a:t>。</a:t>
            </a:r>
            <a:endParaRPr lang="en-US" altLang="zh-CN" dirty="0"/>
          </a:p>
          <a:p>
            <a:pPr lvl="1">
              <a:lnSpc>
                <a:spcPct val="150000"/>
              </a:lnSpc>
              <a:spcBef>
                <a:spcPts val="1200"/>
              </a:spcBef>
            </a:pPr>
            <a:r>
              <a:rPr lang="zh-CN" altLang="en-US" dirty="0"/>
              <a:t>当图中各边上的权值均相等时，图的</a:t>
            </a:r>
            <a:r>
              <a:rPr lang="zh-CN" altLang="en-US" dirty="0">
                <a:solidFill>
                  <a:srgbClr val="0000FF"/>
                </a:solidFill>
              </a:rPr>
              <a:t>广度优先遍历</a:t>
            </a:r>
            <a:r>
              <a:rPr lang="zh-CN" altLang="en-US" dirty="0"/>
              <a:t>算法可以用来求解单源点的最短路径问题。</a:t>
            </a:r>
            <a:endParaRPr lang="en-US" altLang="zh-CN" dirty="0"/>
          </a:p>
          <a:p>
            <a:pPr lvl="1">
              <a:lnSpc>
                <a:spcPct val="150000"/>
              </a:lnSpc>
              <a:spcBef>
                <a:spcPts val="1200"/>
              </a:spcBef>
            </a:pPr>
            <a:r>
              <a:rPr lang="en-US" altLang="zh-CN" dirty="0"/>
              <a:t>Dijkstra</a:t>
            </a:r>
            <a:r>
              <a:rPr lang="zh-CN" altLang="en-US" dirty="0"/>
              <a:t>算法应用于有向图，而最小生成树算法是针对无向图而言的，若把给定的无向图视为</a:t>
            </a:r>
            <a:r>
              <a:rPr lang="zh-CN" altLang="en-US" dirty="0">
                <a:solidFill>
                  <a:srgbClr val="0000FF"/>
                </a:solidFill>
              </a:rPr>
              <a:t>有向完全图</a:t>
            </a:r>
            <a:r>
              <a:rPr lang="zh-CN" altLang="en-US" dirty="0"/>
              <a:t>，则可以利用</a:t>
            </a:r>
            <a:r>
              <a:rPr lang="en-US" altLang="zh-CN" dirty="0"/>
              <a:t>Dijkstra</a:t>
            </a:r>
            <a:r>
              <a:rPr lang="zh-CN" altLang="en-US" dirty="0"/>
              <a:t>算法产生其最小生成树。</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026" name="Picture 2">
            <a:extLst>
              <a:ext uri="{FF2B5EF4-FFF2-40B4-BE49-F238E27FC236}">
                <a16:creationId xmlns:a16="http://schemas.microsoft.com/office/drawing/2014/main" id="{146A046E-2A27-AD25-C09D-35BC7F780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532" y="4278172"/>
            <a:ext cx="2179061" cy="1709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69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A022DF2-B8E0-56BB-A423-27259E28429D}"/>
              </a:ext>
            </a:extLst>
          </p:cNvPr>
          <p:cNvPicPr>
            <a:picLocks noChangeAspect="1"/>
          </p:cNvPicPr>
          <p:nvPr/>
        </p:nvPicPr>
        <p:blipFill>
          <a:blip r:embed="rId2"/>
          <a:stretch>
            <a:fillRect/>
          </a:stretch>
        </p:blipFill>
        <p:spPr>
          <a:xfrm>
            <a:off x="130239" y="5345007"/>
            <a:ext cx="548985" cy="497269"/>
          </a:xfrm>
          <a:prstGeom prst="rect">
            <a:avLst/>
          </a:prstGeom>
        </p:spPr>
      </p:pic>
      <p:sp>
        <p:nvSpPr>
          <p:cNvPr id="2" name="标题 1">
            <a:extLst>
              <a:ext uri="{FF2B5EF4-FFF2-40B4-BE49-F238E27FC236}">
                <a16:creationId xmlns:a16="http://schemas.microsoft.com/office/drawing/2014/main" id="{55A7CDAE-497B-C072-8418-66A34BA795EE}"/>
              </a:ext>
            </a:extLst>
          </p:cNvPr>
          <p:cNvSpPr>
            <a:spLocks noGrp="1"/>
          </p:cNvSpPr>
          <p:nvPr>
            <p:ph type="title"/>
          </p:nvPr>
        </p:nvSpPr>
        <p:spPr/>
        <p:txBody>
          <a:bodyPr/>
          <a:lstStyle/>
          <a:p>
            <a:r>
              <a:rPr lang="zh-CN" altLang="en-US" dirty="0">
                <a:latin typeface="微软雅黑" pitchFamily="34" charset="-122"/>
              </a:rPr>
              <a:t>单源点最短路径</a:t>
            </a:r>
            <a:endParaRPr lang="zh-CN" altLang="en-US" dirty="0"/>
          </a:p>
        </p:txBody>
      </p:sp>
      <p:sp>
        <p:nvSpPr>
          <p:cNvPr id="3" name="内容占位符 2">
            <a:extLst>
              <a:ext uri="{FF2B5EF4-FFF2-40B4-BE49-F238E27FC236}">
                <a16:creationId xmlns:a16="http://schemas.microsoft.com/office/drawing/2014/main" id="{6C2C3CAE-D017-8AC9-47B2-3ACBF96DC281}"/>
              </a:ext>
            </a:extLst>
          </p:cNvPr>
          <p:cNvSpPr>
            <a:spLocks noGrp="1"/>
          </p:cNvSpPr>
          <p:nvPr>
            <p:ph idx="1"/>
          </p:nvPr>
        </p:nvSpPr>
        <p:spPr/>
        <p:txBody>
          <a:bodyPr>
            <a:normAutofit/>
          </a:bodyPr>
          <a:lstStyle/>
          <a:p>
            <a:pPr>
              <a:lnSpc>
                <a:spcPct val="120000"/>
              </a:lnSpc>
              <a:spcBef>
                <a:spcPts val="1200"/>
              </a:spcBef>
            </a:pPr>
            <a:r>
              <a:rPr lang="en-US" altLang="zh-CN" sz="1800" dirty="0"/>
              <a:t>Dijkstra</a:t>
            </a:r>
            <a:r>
              <a:rPr lang="zh-CN" altLang="en-US" sz="1800" dirty="0"/>
              <a:t>算法一般只适用于有向图的边上的权值，均大于或等于</a:t>
            </a:r>
            <a:r>
              <a:rPr lang="en-US" altLang="zh-CN" sz="1800" dirty="0"/>
              <a:t>0</a:t>
            </a:r>
            <a:r>
              <a:rPr lang="zh-CN" altLang="en-US" sz="1800" dirty="0"/>
              <a:t>的情况，而对于带负权值的有向图，虽然能够执行，但会产生错误的结果。</a:t>
            </a:r>
            <a:endParaRPr lang="en-US" altLang="zh-CN" sz="1800" dirty="0"/>
          </a:p>
          <a:p>
            <a:pPr>
              <a:lnSpc>
                <a:spcPct val="120000"/>
              </a:lnSpc>
              <a:spcBef>
                <a:spcPts val="1200"/>
              </a:spcBef>
            </a:pPr>
            <a:r>
              <a:rPr lang="zh-CN" altLang="en-US" sz="1800" dirty="0"/>
              <a:t>为什么</a:t>
            </a:r>
            <a:r>
              <a:rPr lang="en-US" altLang="zh-CN" sz="1800" dirty="0" err="1"/>
              <a:t>Djkstra</a:t>
            </a:r>
            <a:r>
              <a:rPr lang="zh-CN" altLang="en-US" sz="1800" dirty="0"/>
              <a:t>算法的限定条件为非负权值？</a:t>
            </a:r>
            <a:endParaRPr lang="en-US" altLang="zh-CN" sz="1800" dirty="0"/>
          </a:p>
          <a:p>
            <a:pPr lvl="1">
              <a:lnSpc>
                <a:spcPct val="120000"/>
              </a:lnSpc>
              <a:spcBef>
                <a:spcPts val="1200"/>
              </a:spcBef>
            </a:pPr>
            <a:r>
              <a:rPr lang="zh-CN" altLang="en-US" sz="1400" dirty="0"/>
              <a:t>当所有边权都为正时，由于不会存在一个距离更短的没扩展过的点</a:t>
            </a:r>
            <a:r>
              <a:rPr lang="en-US" altLang="zh-CN" sz="1400" dirty="0"/>
              <a:t>u</a:t>
            </a:r>
            <a:r>
              <a:rPr lang="zh-CN" altLang="en-US" sz="1400" dirty="0"/>
              <a:t>，所以</a:t>
            </a:r>
            <a:r>
              <a:rPr lang="en-US" altLang="zh-CN" sz="1400" dirty="0"/>
              <a:t>v0</a:t>
            </a:r>
            <a:r>
              <a:rPr lang="zh-CN" altLang="en-US" sz="1400" dirty="0"/>
              <a:t>到这个</a:t>
            </a:r>
            <a:r>
              <a:rPr lang="en-US" altLang="zh-CN" sz="1400" dirty="0"/>
              <a:t>u</a:t>
            </a:r>
            <a:r>
              <a:rPr lang="zh-CN" altLang="en-US" sz="1400" dirty="0"/>
              <a:t>点的距离一旦确认就不会再被改变；若存在负权边，则会在扩展时产生更短的距离，有可能就破坏了已经更新的点的距离不会改变的性质。</a:t>
            </a:r>
            <a:endParaRPr lang="en-US" altLang="zh-CN" sz="1400" dirty="0"/>
          </a:p>
          <a:p>
            <a:pPr lvl="1">
              <a:lnSpc>
                <a:spcPct val="120000"/>
              </a:lnSpc>
              <a:spcBef>
                <a:spcPts val="1200"/>
              </a:spcBef>
            </a:pPr>
            <a:r>
              <a:rPr lang="zh-CN" altLang="en-US" sz="1400" dirty="0"/>
              <a:t>所以只有当所有边权都为非负时，才能保证算法的正确性，故用</a:t>
            </a:r>
            <a:r>
              <a:rPr lang="en-US" altLang="zh-CN" sz="1400" dirty="0"/>
              <a:t>Dijkstra</a:t>
            </a:r>
            <a:r>
              <a:rPr lang="zh-CN" altLang="en-US" sz="1400" dirty="0"/>
              <a:t>求最短路的图不能有负权边。</a:t>
            </a:r>
          </a:p>
        </p:txBody>
      </p:sp>
      <p:sp>
        <p:nvSpPr>
          <p:cNvPr id="4" name="灯片编号占位符 3">
            <a:extLst>
              <a:ext uri="{FF2B5EF4-FFF2-40B4-BE49-F238E27FC236}">
                <a16:creationId xmlns:a16="http://schemas.microsoft.com/office/drawing/2014/main" id="{2A3201E2-4AD5-13CF-0001-16C2F780CD5D}"/>
              </a:ext>
            </a:extLst>
          </p:cNvPr>
          <p:cNvSpPr>
            <a:spLocks noGrp="1"/>
          </p:cNvSpPr>
          <p:nvPr>
            <p:ph type="sldNum" sz="quarter" idx="12"/>
          </p:nvPr>
        </p:nvSpPr>
        <p:spPr/>
        <p:txBody>
          <a:bodyPr/>
          <a:lstStyle/>
          <a:p>
            <a:fld id="{36FD9405-CE62-418F-9683-85B6A1C55A4B}" type="slidenum">
              <a:rPr lang="zh-CN" altLang="en-US" smtClean="0"/>
              <a:pPr/>
              <a:t>18</a:t>
            </a:fld>
            <a:endParaRPr lang="zh-CN" altLang="en-US" dirty="0"/>
          </a:p>
        </p:txBody>
      </p:sp>
      <p:sp>
        <p:nvSpPr>
          <p:cNvPr id="5" name="页脚占位符 4">
            <a:extLst>
              <a:ext uri="{FF2B5EF4-FFF2-40B4-BE49-F238E27FC236}">
                <a16:creationId xmlns:a16="http://schemas.microsoft.com/office/drawing/2014/main" id="{C709C15A-221F-EA9E-3190-D621237EB34B}"/>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2050" name="Picture 2" descr="Visual Dijkstra Screenshot">
            <a:extLst>
              <a:ext uri="{FF2B5EF4-FFF2-40B4-BE49-F238E27FC236}">
                <a16:creationId xmlns:a16="http://schemas.microsoft.com/office/drawing/2014/main" id="{310EB095-ABB9-FAA9-5D3F-9F6A9DC7C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809" y="3770889"/>
            <a:ext cx="3737541" cy="2178286"/>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A537214-2910-F7DE-2100-4E9E28D27FB0}"/>
              </a:ext>
            </a:extLst>
          </p:cNvPr>
          <p:cNvSpPr txBox="1"/>
          <p:nvPr/>
        </p:nvSpPr>
        <p:spPr>
          <a:xfrm>
            <a:off x="628649" y="5302844"/>
            <a:ext cx="4149159" cy="584775"/>
          </a:xfrm>
          <a:prstGeom prst="rect">
            <a:avLst/>
          </a:prstGeom>
          <a:noFill/>
        </p:spPr>
        <p:txBody>
          <a:bodyPr wrap="square">
            <a:spAutoFit/>
          </a:bodyPr>
          <a:lstStyle/>
          <a:p>
            <a:r>
              <a:rPr lang="en-US" altLang="zh-CN" sz="1600" dirty="0"/>
              <a:t>Visual Dijkstra - Simple visual graph editor, with built-in step-by-step Dijkstra's algorithm</a:t>
            </a:r>
            <a:endParaRPr lang="zh-CN" altLang="en-US" sz="1600" dirty="0"/>
          </a:p>
        </p:txBody>
      </p:sp>
      <p:sp>
        <p:nvSpPr>
          <p:cNvPr id="13" name="文本框 12">
            <a:extLst>
              <a:ext uri="{FF2B5EF4-FFF2-40B4-BE49-F238E27FC236}">
                <a16:creationId xmlns:a16="http://schemas.microsoft.com/office/drawing/2014/main" id="{6B3801E2-AEDC-9BC7-FB2F-3C70FFB5BADF}"/>
              </a:ext>
            </a:extLst>
          </p:cNvPr>
          <p:cNvSpPr txBox="1"/>
          <p:nvPr/>
        </p:nvSpPr>
        <p:spPr>
          <a:xfrm>
            <a:off x="205809" y="5912481"/>
            <a:ext cx="4572000" cy="276999"/>
          </a:xfrm>
          <a:prstGeom prst="rect">
            <a:avLst/>
          </a:prstGeom>
          <a:noFill/>
        </p:spPr>
        <p:txBody>
          <a:bodyPr wrap="square">
            <a:spAutoFit/>
          </a:bodyPr>
          <a:lstStyle/>
          <a:p>
            <a:r>
              <a:rPr lang="en-US" altLang="zh-CN" sz="1200" dirty="0">
                <a:hlinkClick r:id="rId4"/>
              </a:rPr>
              <a:t>https://github.com/Samuele458/visual-dijkstra</a:t>
            </a:r>
            <a:r>
              <a:rPr lang="en-US" altLang="zh-CN" sz="1200" dirty="0"/>
              <a:t> </a:t>
            </a:r>
            <a:endParaRPr lang="zh-CN" altLang="en-US" sz="1200" dirty="0"/>
          </a:p>
        </p:txBody>
      </p:sp>
    </p:spTree>
    <p:extLst>
      <p:ext uri="{BB962C8B-B14F-4D97-AF65-F5344CB8AC3E}">
        <p14:creationId xmlns:p14="http://schemas.microsoft.com/office/powerpoint/2010/main" val="38928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Case</a:t>
            </a:r>
            <a:endParaRPr lang="zh-CN" altLang="en-US" dirty="0"/>
          </a:p>
        </p:txBody>
      </p:sp>
      <p:sp>
        <p:nvSpPr>
          <p:cNvPr id="3" name="内容占位符 2"/>
          <p:cNvSpPr>
            <a:spLocks noGrp="1"/>
          </p:cNvSpPr>
          <p:nvPr>
            <p:ph idx="1"/>
          </p:nvPr>
        </p:nvSpPr>
        <p:spPr>
          <a:xfrm>
            <a:off x="431999" y="976838"/>
            <a:ext cx="5858441" cy="5063602"/>
          </a:xfrm>
        </p:spPr>
        <p:txBody>
          <a:bodyPr>
            <a:normAutofit/>
          </a:bodyPr>
          <a:lstStyle/>
          <a:p>
            <a:pPr>
              <a:lnSpc>
                <a:spcPct val="150000"/>
              </a:lnSpc>
              <a:spcBef>
                <a:spcPts val="1200"/>
              </a:spcBef>
            </a:pPr>
            <a:r>
              <a:rPr lang="zh-CN" altLang="en-US" sz="2000" dirty="0"/>
              <a:t>有带权有向图如图所示，给出用</a:t>
            </a:r>
            <a:r>
              <a:rPr lang="en-US" altLang="zh-CN" sz="2000" dirty="0">
                <a:latin typeface="Times New Roman" pitchFamily="18" charset="0"/>
                <a:cs typeface="Times New Roman" pitchFamily="18" charset="0"/>
              </a:rPr>
              <a:t>Dijkstra</a:t>
            </a:r>
            <a:r>
              <a:rPr lang="zh-CN" altLang="en-US" sz="2000" dirty="0">
                <a:latin typeface="Times New Roman" pitchFamily="18" charset="0"/>
                <a:cs typeface="Times New Roman" pitchFamily="18" charset="0"/>
              </a:rPr>
              <a:t>算法产生的最短路径的最小生成树，设顶点</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为源点。</a:t>
            </a:r>
            <a:endParaRPr lang="zh-CN" altLang="en-US" sz="2000"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19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a:ext>
            </a:extLst>
          </a:blip>
          <a:stretch>
            <a:fillRect/>
          </a:stretch>
        </p:blipFill>
        <p:spPr>
          <a:xfrm>
            <a:off x="6290440" y="887619"/>
            <a:ext cx="2503668" cy="1422616"/>
          </a:xfrm>
          <a:prstGeom prst="rect">
            <a:avLst/>
          </a:prstGeom>
        </p:spPr>
      </p:pic>
      <p:pic>
        <p:nvPicPr>
          <p:cNvPr id="7" name="图片 6"/>
          <p:cNvPicPr>
            <a:picLocks noChangeAspect="1"/>
          </p:cNvPicPr>
          <p:nvPr/>
        </p:nvPicPr>
        <p:blipFill>
          <a:blip r:embed="rId4"/>
          <a:stretch>
            <a:fillRect/>
          </a:stretch>
        </p:blipFill>
        <p:spPr>
          <a:xfrm>
            <a:off x="232303" y="2978622"/>
            <a:ext cx="2007728" cy="1080000"/>
          </a:xfrm>
          <a:prstGeom prst="rect">
            <a:avLst/>
          </a:prstGeom>
        </p:spPr>
      </p:pic>
      <p:pic>
        <p:nvPicPr>
          <p:cNvPr id="8" name="图片 7"/>
          <p:cNvPicPr>
            <a:picLocks noChangeAspect="1"/>
          </p:cNvPicPr>
          <p:nvPr/>
        </p:nvPicPr>
        <p:blipFill>
          <a:blip r:embed="rId5"/>
          <a:stretch>
            <a:fillRect/>
          </a:stretch>
        </p:blipFill>
        <p:spPr>
          <a:xfrm>
            <a:off x="2415471" y="2979683"/>
            <a:ext cx="2044182" cy="1080000"/>
          </a:xfrm>
          <a:prstGeom prst="rect">
            <a:avLst/>
          </a:prstGeom>
        </p:spPr>
      </p:pic>
      <p:pic>
        <p:nvPicPr>
          <p:cNvPr id="9" name="图片 8"/>
          <p:cNvPicPr>
            <a:picLocks noChangeAspect="1"/>
          </p:cNvPicPr>
          <p:nvPr/>
        </p:nvPicPr>
        <p:blipFill>
          <a:blip r:embed="rId6"/>
          <a:stretch>
            <a:fillRect/>
          </a:stretch>
        </p:blipFill>
        <p:spPr>
          <a:xfrm>
            <a:off x="4635093" y="2995561"/>
            <a:ext cx="2044182" cy="1080000"/>
          </a:xfrm>
          <a:prstGeom prst="rect">
            <a:avLst/>
          </a:prstGeom>
        </p:spPr>
      </p:pic>
      <p:pic>
        <p:nvPicPr>
          <p:cNvPr id="10" name="图片 9"/>
          <p:cNvPicPr>
            <a:picLocks noChangeAspect="1"/>
          </p:cNvPicPr>
          <p:nvPr/>
        </p:nvPicPr>
        <p:blipFill>
          <a:blip r:embed="rId7"/>
          <a:stretch>
            <a:fillRect/>
          </a:stretch>
        </p:blipFill>
        <p:spPr>
          <a:xfrm>
            <a:off x="6854715" y="2978622"/>
            <a:ext cx="2044182" cy="1080000"/>
          </a:xfrm>
          <a:prstGeom prst="rect">
            <a:avLst/>
          </a:prstGeom>
        </p:spPr>
      </p:pic>
      <p:pic>
        <p:nvPicPr>
          <p:cNvPr id="11" name="图片 10"/>
          <p:cNvPicPr>
            <a:picLocks noChangeAspect="1"/>
          </p:cNvPicPr>
          <p:nvPr/>
        </p:nvPicPr>
        <p:blipFill>
          <a:blip r:embed="rId8"/>
          <a:stretch>
            <a:fillRect/>
          </a:stretch>
        </p:blipFill>
        <p:spPr>
          <a:xfrm>
            <a:off x="195231" y="4937216"/>
            <a:ext cx="2044800" cy="935511"/>
          </a:xfrm>
          <a:prstGeom prst="rect">
            <a:avLst/>
          </a:prstGeom>
        </p:spPr>
      </p:pic>
      <p:pic>
        <p:nvPicPr>
          <p:cNvPr id="12" name="图片 11"/>
          <p:cNvPicPr>
            <a:picLocks noChangeAspect="1"/>
          </p:cNvPicPr>
          <p:nvPr/>
        </p:nvPicPr>
        <p:blipFill>
          <a:blip r:embed="rId9"/>
          <a:stretch>
            <a:fillRect/>
          </a:stretch>
        </p:blipFill>
        <p:spPr>
          <a:xfrm>
            <a:off x="2414853" y="4937217"/>
            <a:ext cx="2044800" cy="935510"/>
          </a:xfrm>
          <a:prstGeom prst="rect">
            <a:avLst/>
          </a:prstGeom>
        </p:spPr>
      </p:pic>
      <p:pic>
        <p:nvPicPr>
          <p:cNvPr id="13" name="图片 12"/>
          <p:cNvPicPr>
            <a:picLocks noChangeAspect="1"/>
          </p:cNvPicPr>
          <p:nvPr/>
        </p:nvPicPr>
        <p:blipFill>
          <a:blip r:embed="rId10"/>
          <a:stretch>
            <a:fillRect/>
          </a:stretch>
        </p:blipFill>
        <p:spPr>
          <a:xfrm>
            <a:off x="4634475" y="4937217"/>
            <a:ext cx="2044800" cy="935510"/>
          </a:xfrm>
          <a:prstGeom prst="rect">
            <a:avLst/>
          </a:prstGeom>
        </p:spPr>
      </p:pic>
      <p:pic>
        <p:nvPicPr>
          <p:cNvPr id="14" name="图片 13"/>
          <p:cNvPicPr>
            <a:picLocks noChangeAspect="1"/>
          </p:cNvPicPr>
          <p:nvPr/>
        </p:nvPicPr>
        <p:blipFill>
          <a:blip r:embed="rId11">
            <a:grayscl/>
          </a:blip>
          <a:stretch>
            <a:fillRect/>
          </a:stretch>
        </p:blipFill>
        <p:spPr>
          <a:xfrm>
            <a:off x="6854097" y="4937217"/>
            <a:ext cx="2044800" cy="935510"/>
          </a:xfrm>
          <a:prstGeom prst="rect">
            <a:avLst/>
          </a:prstGeom>
        </p:spPr>
      </p:pic>
      <p:sp>
        <p:nvSpPr>
          <p:cNvPr id="15" name="文本框 14"/>
          <p:cNvSpPr txBox="1"/>
          <p:nvPr/>
        </p:nvSpPr>
        <p:spPr>
          <a:xfrm>
            <a:off x="232303" y="2493558"/>
            <a:ext cx="2007728"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确定顶点</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到</a:t>
            </a:r>
            <a:r>
              <a:rPr lang="en-US" altLang="zh-CN" sz="1200" dirty="0">
                <a:latin typeface="微软雅黑" panose="020B0503020204020204" pitchFamily="34" charset="-122"/>
                <a:ea typeface="微软雅黑" panose="020B0503020204020204" pitchFamily="34" charset="-122"/>
              </a:rPr>
              <a:t>B, C, E</a:t>
            </a:r>
            <a:r>
              <a:rPr lang="zh-CN" altLang="en-US" sz="1200" dirty="0">
                <a:latin typeface="微软雅黑" panose="020B0503020204020204" pitchFamily="34" charset="-122"/>
                <a:ea typeface="微软雅黑" panose="020B0503020204020204" pitchFamily="34" charset="-122"/>
              </a:rPr>
              <a:t>之间存在路径</a:t>
            </a:r>
          </a:p>
        </p:txBody>
      </p:sp>
      <p:sp>
        <p:nvSpPr>
          <p:cNvPr id="16" name="文本框 15"/>
          <p:cNvSpPr txBox="1"/>
          <p:nvPr/>
        </p:nvSpPr>
        <p:spPr>
          <a:xfrm>
            <a:off x="2433389" y="2485633"/>
            <a:ext cx="2007728"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确定到达顶点</a:t>
            </a:r>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的最短路径长度</a:t>
            </a:r>
          </a:p>
        </p:txBody>
      </p:sp>
      <p:sp>
        <p:nvSpPr>
          <p:cNvPr id="17" name="文本框 16"/>
          <p:cNvSpPr txBox="1"/>
          <p:nvPr/>
        </p:nvSpPr>
        <p:spPr>
          <a:xfrm>
            <a:off x="4634475" y="2485633"/>
            <a:ext cx="200772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更新路径</a:t>
            </a:r>
          </a:p>
        </p:txBody>
      </p:sp>
      <p:sp>
        <p:nvSpPr>
          <p:cNvPr id="18" name="文本框 17"/>
          <p:cNvSpPr txBox="1"/>
          <p:nvPr/>
        </p:nvSpPr>
        <p:spPr>
          <a:xfrm>
            <a:off x="6854097" y="2485633"/>
            <a:ext cx="2007728"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确定到达顶点</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的最短路径长度</a:t>
            </a:r>
          </a:p>
        </p:txBody>
      </p:sp>
      <p:sp>
        <p:nvSpPr>
          <p:cNvPr id="19" name="文本框 18"/>
          <p:cNvSpPr txBox="1"/>
          <p:nvPr/>
        </p:nvSpPr>
        <p:spPr>
          <a:xfrm>
            <a:off x="195231" y="4458613"/>
            <a:ext cx="200772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更新路径</a:t>
            </a:r>
          </a:p>
        </p:txBody>
      </p:sp>
      <p:sp>
        <p:nvSpPr>
          <p:cNvPr id="20" name="文本框 19"/>
          <p:cNvSpPr txBox="1"/>
          <p:nvPr/>
        </p:nvSpPr>
        <p:spPr>
          <a:xfrm>
            <a:off x="2402655" y="4458613"/>
            <a:ext cx="2007728"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确定到达顶点</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的最短路径长度</a:t>
            </a:r>
          </a:p>
        </p:txBody>
      </p:sp>
      <p:sp>
        <p:nvSpPr>
          <p:cNvPr id="21" name="文本框 20"/>
          <p:cNvSpPr txBox="1"/>
          <p:nvPr/>
        </p:nvSpPr>
        <p:spPr>
          <a:xfrm>
            <a:off x="4634475" y="4458613"/>
            <a:ext cx="200772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更新路径</a:t>
            </a:r>
          </a:p>
        </p:txBody>
      </p:sp>
      <p:sp>
        <p:nvSpPr>
          <p:cNvPr id="22" name="文本框 21"/>
          <p:cNvSpPr txBox="1"/>
          <p:nvPr/>
        </p:nvSpPr>
        <p:spPr>
          <a:xfrm>
            <a:off x="6854097" y="4458613"/>
            <a:ext cx="2007728"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确定到达顶点</a:t>
            </a:r>
            <a:r>
              <a:rPr lang="en-US" altLang="zh-CN" sz="1200" dirty="0">
                <a:latin typeface="微软雅黑" panose="020B0503020204020204" pitchFamily="34" charset="-122"/>
                <a:ea typeface="微软雅黑" panose="020B0503020204020204" pitchFamily="34" charset="-122"/>
              </a:rPr>
              <a:t>E</a:t>
            </a:r>
            <a:r>
              <a:rPr lang="zh-CN" altLang="en-US" sz="1200" dirty="0">
                <a:latin typeface="微软雅黑" panose="020B0503020204020204" pitchFamily="34" charset="-122"/>
                <a:ea typeface="微软雅黑" panose="020B0503020204020204" pitchFamily="34" charset="-122"/>
              </a:rPr>
              <a:t>的最短路径长度</a:t>
            </a:r>
          </a:p>
        </p:txBody>
      </p:sp>
    </p:spTree>
    <p:extLst>
      <p:ext uri="{BB962C8B-B14F-4D97-AF65-F5344CB8AC3E}">
        <p14:creationId xmlns:p14="http://schemas.microsoft.com/office/powerpoint/2010/main" val="156002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sz="2800" dirty="0"/>
              <a:t>图的示例</a:t>
            </a:r>
          </a:p>
          <a:p>
            <a:pPr>
              <a:lnSpc>
                <a:spcPct val="150000"/>
              </a:lnSpc>
            </a:pPr>
            <a:r>
              <a:rPr lang="zh-CN" altLang="en-US" sz="2800" dirty="0"/>
              <a:t>图的基本概念</a:t>
            </a:r>
          </a:p>
          <a:p>
            <a:pPr>
              <a:lnSpc>
                <a:spcPct val="150000"/>
              </a:lnSpc>
            </a:pPr>
            <a:r>
              <a:rPr lang="zh-CN" altLang="en-US" sz="2800" dirty="0"/>
              <a:t>图的存储表示</a:t>
            </a:r>
          </a:p>
          <a:p>
            <a:pPr>
              <a:lnSpc>
                <a:spcPct val="150000"/>
              </a:lnSpc>
            </a:pPr>
            <a:r>
              <a:rPr lang="zh-CN" altLang="en-US" sz="2800" dirty="0"/>
              <a:t>图的遍历与连通性 </a:t>
            </a:r>
          </a:p>
          <a:p>
            <a:pPr>
              <a:lnSpc>
                <a:spcPct val="150000"/>
              </a:lnSpc>
            </a:pPr>
            <a:r>
              <a:rPr lang="zh-CN" altLang="en-US" sz="2800" dirty="0"/>
              <a:t>最小生成树</a:t>
            </a:r>
            <a:endParaRPr lang="en-US" altLang="zh-CN" sz="2800" dirty="0"/>
          </a:p>
          <a:p>
            <a:pPr>
              <a:lnSpc>
                <a:spcPct val="150000"/>
              </a:lnSpc>
            </a:pPr>
            <a:r>
              <a:rPr lang="zh-CN" altLang="en-US" sz="2800" dirty="0">
                <a:solidFill>
                  <a:srgbClr val="0000FF"/>
                </a:solidFill>
              </a:rPr>
              <a:t>最短路径 </a:t>
            </a:r>
            <a:endParaRPr lang="en-US" altLang="zh-CN" sz="2800" dirty="0"/>
          </a:p>
          <a:p>
            <a:pPr>
              <a:lnSpc>
                <a:spcPct val="150000"/>
              </a:lnSpc>
            </a:pPr>
            <a:r>
              <a:rPr lang="zh-CN" altLang="en-US" sz="2800" dirty="0"/>
              <a:t>有向无环图及其应用</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a:t>
            </a:fld>
            <a:endParaRPr lang="zh-CN" altLang="en-US" dirty="0"/>
          </a:p>
        </p:txBody>
      </p:sp>
      <p:pic>
        <p:nvPicPr>
          <p:cNvPr id="6" name="图片 5">
            <a:extLst>
              <a:ext uri="{FF2B5EF4-FFF2-40B4-BE49-F238E27FC236}">
                <a16:creationId xmlns:a16="http://schemas.microsoft.com/office/drawing/2014/main" id="{73280532-368C-8D9A-65EC-0E09B0A8BEDA}"/>
              </a:ext>
            </a:extLst>
          </p:cNvPr>
          <p:cNvPicPr>
            <a:picLocks noChangeAspect="1"/>
          </p:cNvPicPr>
          <p:nvPr/>
        </p:nvPicPr>
        <p:blipFill>
          <a:blip r:embed="rId2"/>
          <a:stretch>
            <a:fillRect/>
          </a:stretch>
        </p:blipFill>
        <p:spPr>
          <a:xfrm>
            <a:off x="5616882" y="3782936"/>
            <a:ext cx="2982567" cy="1906439"/>
          </a:xfrm>
          <a:prstGeom prst="rect">
            <a:avLst/>
          </a:prstGeom>
        </p:spPr>
      </p:pic>
      <p:pic>
        <p:nvPicPr>
          <p:cNvPr id="7" name="图片 6">
            <a:extLst>
              <a:ext uri="{FF2B5EF4-FFF2-40B4-BE49-F238E27FC236}">
                <a16:creationId xmlns:a16="http://schemas.microsoft.com/office/drawing/2014/main" id="{106BE949-034C-B10A-E755-22C1F89E35EE}"/>
              </a:ext>
            </a:extLst>
          </p:cNvPr>
          <p:cNvPicPr>
            <a:picLocks noChangeAspect="1"/>
          </p:cNvPicPr>
          <p:nvPr/>
        </p:nvPicPr>
        <p:blipFill>
          <a:blip r:embed="rId3"/>
          <a:stretch>
            <a:fillRect/>
          </a:stretch>
        </p:blipFill>
        <p:spPr>
          <a:xfrm>
            <a:off x="4703861" y="1211603"/>
            <a:ext cx="2663385" cy="2297036"/>
          </a:xfrm>
          <a:prstGeom prst="rect">
            <a:avLst/>
          </a:prstGeom>
        </p:spPr>
      </p:pic>
    </p:spTree>
    <p:extLst>
      <p:ext uri="{BB962C8B-B14F-4D97-AF65-F5344CB8AC3E}">
        <p14:creationId xmlns:p14="http://schemas.microsoft.com/office/powerpoint/2010/main" val="347571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每一对顶点间的最短路径</a:t>
            </a:r>
          </a:p>
        </p:txBody>
      </p:sp>
      <p:sp>
        <p:nvSpPr>
          <p:cNvPr id="3" name="内容占位符 2"/>
          <p:cNvSpPr>
            <a:spLocks noGrp="1"/>
          </p:cNvSpPr>
          <p:nvPr>
            <p:ph idx="1"/>
          </p:nvPr>
        </p:nvSpPr>
        <p:spPr/>
        <p:txBody>
          <a:bodyPr>
            <a:normAutofit/>
          </a:bodyPr>
          <a:lstStyle/>
          <a:p>
            <a:pPr>
              <a:lnSpc>
                <a:spcPct val="150000"/>
              </a:lnSpc>
              <a:spcBef>
                <a:spcPts val="1200"/>
              </a:spcBef>
            </a:pPr>
            <a:r>
              <a:rPr lang="en-US" altLang="zh-CN" sz="1800" dirty="0">
                <a:latin typeface="Times New Roman" pitchFamily="18" charset="0"/>
                <a:cs typeface="Times New Roman" pitchFamily="18" charset="0"/>
              </a:rPr>
              <a:t>1962</a:t>
            </a:r>
            <a:r>
              <a:rPr lang="zh-CN" altLang="en-US" sz="1800" dirty="0">
                <a:latin typeface="Times New Roman" pitchFamily="18" charset="0"/>
                <a:cs typeface="Times New Roman" pitchFamily="18" charset="0"/>
              </a:rPr>
              <a:t>年，图灵奖获得者、斯坦福大学计算机科学系教授</a:t>
            </a:r>
            <a:r>
              <a:rPr lang="en-US" altLang="zh-CN" sz="1800" dirty="0">
                <a:latin typeface="Times New Roman" pitchFamily="18" charset="0"/>
                <a:cs typeface="Times New Roman" pitchFamily="18" charset="0"/>
              </a:rPr>
              <a:t>Robert </a:t>
            </a:r>
            <a:r>
              <a:rPr lang="en-US" altLang="zh-CN" sz="1800" dirty="0" err="1">
                <a:latin typeface="Times New Roman" pitchFamily="18" charset="0"/>
                <a:cs typeface="Times New Roman" pitchFamily="18" charset="0"/>
              </a:rPr>
              <a:t>W.Floyd</a:t>
            </a:r>
            <a:r>
              <a:rPr lang="zh-CN" altLang="en-US" sz="1800" dirty="0">
                <a:latin typeface="Times New Roman" pitchFamily="18" charset="0"/>
                <a:cs typeface="Times New Roman" pitchFamily="18" charset="0"/>
              </a:rPr>
              <a:t>（罗伯特</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弗洛伊德）将“多源点之间最短路径算法”发表在“</a:t>
            </a:r>
            <a:r>
              <a:rPr lang="en-US" altLang="zh-CN" sz="1800" dirty="0">
                <a:latin typeface="Times New Roman" pitchFamily="18" charset="0"/>
                <a:cs typeface="Times New Roman" pitchFamily="18" charset="0"/>
              </a:rPr>
              <a:t>Communications of the ACM”</a:t>
            </a:r>
            <a:r>
              <a:rPr lang="zh-CN" altLang="en-US" sz="1800" dirty="0">
                <a:latin typeface="Times New Roman" pitchFamily="18" charset="0"/>
                <a:cs typeface="Times New Roman" pitchFamily="18" charset="0"/>
              </a:rPr>
              <a:t>上，同年</a:t>
            </a:r>
            <a:r>
              <a:rPr lang="en-US" altLang="zh-CN" sz="1800" dirty="0">
                <a:latin typeface="Times New Roman" pitchFamily="18" charset="0"/>
                <a:cs typeface="Times New Roman" pitchFamily="18" charset="0"/>
              </a:rPr>
              <a:t>Stephen </a:t>
            </a:r>
            <a:r>
              <a:rPr lang="en-US" altLang="zh-CN" sz="1800" dirty="0" err="1">
                <a:latin typeface="Times New Roman" pitchFamily="18" charset="0"/>
                <a:cs typeface="Times New Roman" pitchFamily="18" charset="0"/>
              </a:rPr>
              <a:t>Warshall</a:t>
            </a:r>
            <a:r>
              <a:rPr lang="zh-CN" altLang="en-US" sz="1800" dirty="0">
                <a:latin typeface="Times New Roman" pitchFamily="18" charset="0"/>
                <a:cs typeface="Times New Roman" pitchFamily="18" charset="0"/>
              </a:rPr>
              <a:t>（史蒂芬</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沃舍尔）也独立发表了这个算法，所以称</a:t>
            </a:r>
            <a:r>
              <a:rPr lang="en-US" altLang="zh-CN" sz="1800" dirty="0">
                <a:latin typeface="Times New Roman" pitchFamily="18" charset="0"/>
                <a:cs typeface="Times New Roman" pitchFamily="18" charset="0"/>
              </a:rPr>
              <a:t>Floyd-</a:t>
            </a:r>
            <a:r>
              <a:rPr lang="en-US" altLang="zh-CN" sz="1800" dirty="0" err="1">
                <a:latin typeface="Times New Roman" pitchFamily="18" charset="0"/>
                <a:cs typeface="Times New Roman" pitchFamily="18" charset="0"/>
              </a:rPr>
              <a:t>Warshall</a:t>
            </a:r>
            <a:r>
              <a:rPr lang="zh-CN" altLang="en-US" sz="1800" dirty="0">
                <a:latin typeface="Times New Roman" pitchFamily="18" charset="0"/>
                <a:cs typeface="Times New Roman" pitchFamily="18" charset="0"/>
              </a:rPr>
              <a:t>算法，一般简称为</a:t>
            </a:r>
            <a:r>
              <a:rPr lang="en-US" altLang="zh-CN" sz="1800" dirty="0">
                <a:latin typeface="Times New Roman" pitchFamily="18" charset="0"/>
                <a:cs typeface="Times New Roman" pitchFamily="18" charset="0"/>
              </a:rPr>
              <a:t>Floyd</a:t>
            </a:r>
            <a:r>
              <a:rPr lang="zh-CN" altLang="en-US" sz="1800" dirty="0">
                <a:latin typeface="Times New Roman" pitchFamily="18" charset="0"/>
                <a:cs typeface="Times New Roman" pitchFamily="18" charset="0"/>
              </a:rPr>
              <a:t>算法。</a:t>
            </a:r>
            <a:endParaRPr lang="en-US" altLang="zh-CN" sz="1800" dirty="0">
              <a:latin typeface="Times New Roman" pitchFamily="18" charset="0"/>
              <a:cs typeface="Times New Roman" pitchFamily="18" charset="0"/>
            </a:endParaRPr>
          </a:p>
          <a:p>
            <a:pPr>
              <a:lnSpc>
                <a:spcPct val="150000"/>
              </a:lnSpc>
              <a:spcBef>
                <a:spcPts val="1200"/>
              </a:spcBef>
            </a:pPr>
            <a:r>
              <a:rPr lang="en-US" altLang="zh-CN" sz="1800" dirty="0">
                <a:latin typeface="Times New Roman" pitchFamily="18" charset="0"/>
                <a:cs typeface="Times New Roman" pitchFamily="18" charset="0"/>
              </a:rPr>
              <a:t>Floyd</a:t>
            </a:r>
            <a:r>
              <a:rPr lang="zh-CN" altLang="en-US" sz="1800" dirty="0">
                <a:latin typeface="Times New Roman" pitchFamily="18" charset="0"/>
                <a:cs typeface="Times New Roman" pitchFamily="18" charset="0"/>
              </a:rPr>
              <a:t>算法的时间复杂度仍是</a:t>
            </a:r>
            <a:r>
              <a:rPr lang="en-US" altLang="zh-CN" sz="1800" dirty="0">
                <a:latin typeface="Times New Roman" pitchFamily="18" charset="0"/>
                <a:cs typeface="Times New Roman" pitchFamily="18" charset="0"/>
              </a:rPr>
              <a:t>O(n</a:t>
            </a:r>
            <a:r>
              <a:rPr lang="en-US" altLang="zh-CN" sz="1800" baseline="18000" dirty="0">
                <a:latin typeface="Times New Roman" pitchFamily="18" charset="0"/>
                <a:cs typeface="Times New Roman" pitchFamily="18" charset="0"/>
              </a:rPr>
              <a:t>3</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 但算法形式更为简明，步骤更为简单，数据结构仍然是基于图的邻接矩阵。</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1800" dirty="0">
                <a:solidFill>
                  <a:srgbClr val="FF0000"/>
                </a:solidFill>
                <a:latin typeface="Times New Roman" pitchFamily="18" charset="0"/>
                <a:cs typeface="Times New Roman" pitchFamily="18" charset="0"/>
              </a:rPr>
              <a:t>注：</a:t>
            </a:r>
            <a:r>
              <a:rPr lang="zh-CN" altLang="en-US" sz="1800" dirty="0">
                <a:latin typeface="Times New Roman" pitchFamily="18" charset="0"/>
                <a:cs typeface="Times New Roman" pitchFamily="18" charset="0"/>
              </a:rPr>
              <a:t>用</a:t>
            </a:r>
            <a:r>
              <a:rPr lang="en-US" altLang="zh-CN" sz="1800" dirty="0" err="1">
                <a:latin typeface="Times New Roman" pitchFamily="18" charset="0"/>
                <a:cs typeface="Times New Roman" pitchFamily="18" charset="0"/>
              </a:rPr>
              <a:t>Dijkstra</a:t>
            </a:r>
            <a:r>
              <a:rPr lang="zh-CN" altLang="en-US" sz="1800" dirty="0">
                <a:latin typeface="Times New Roman" pitchFamily="18" charset="0"/>
                <a:cs typeface="Times New Roman" pitchFamily="18" charset="0"/>
              </a:rPr>
              <a:t>算法也可以求得有向图</a:t>
            </a:r>
            <a:r>
              <a:rPr lang="en-US" altLang="zh-CN" sz="1800" dirty="0">
                <a:latin typeface="Times New Roman" pitchFamily="18" charset="0"/>
                <a:cs typeface="Times New Roman" pitchFamily="18" charset="0"/>
              </a:rPr>
              <a:t>G=(V,</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E)</a:t>
            </a:r>
            <a:r>
              <a:rPr lang="zh-CN" altLang="en-US" sz="1800" dirty="0">
                <a:latin typeface="Times New Roman" pitchFamily="18" charset="0"/>
                <a:cs typeface="Times New Roman" pitchFamily="18" charset="0"/>
              </a:rPr>
              <a:t>中每一对顶点间的最短路径。方法是：每次以一个不同的顶点为源点重复</a:t>
            </a:r>
            <a:r>
              <a:rPr lang="en-US" altLang="zh-CN" sz="1800" dirty="0" err="1">
                <a:latin typeface="Times New Roman" pitchFamily="18" charset="0"/>
                <a:cs typeface="Times New Roman" pitchFamily="18" charset="0"/>
              </a:rPr>
              <a:t>Dijkstra</a:t>
            </a:r>
            <a:r>
              <a:rPr lang="zh-CN" altLang="en-US" sz="1800" dirty="0">
                <a:latin typeface="Times New Roman" pitchFamily="18" charset="0"/>
                <a:cs typeface="Times New Roman" pitchFamily="18" charset="0"/>
              </a:rPr>
              <a:t>算法便可求得每一对顶点间的最短路径，时间复杂度是</a:t>
            </a:r>
            <a:r>
              <a:rPr lang="en-US" altLang="zh-CN" sz="1800" dirty="0">
                <a:latin typeface="Times New Roman" pitchFamily="18" charset="0"/>
                <a:cs typeface="Times New Roman" pitchFamily="18" charset="0"/>
              </a:rPr>
              <a:t>O(n</a:t>
            </a:r>
            <a:r>
              <a:rPr lang="en-US" altLang="zh-CN" sz="1800" baseline="30000" dirty="0">
                <a:latin typeface="Times New Roman" pitchFamily="18" charset="0"/>
                <a:cs typeface="Times New Roman" pitchFamily="18" charset="0"/>
              </a:rPr>
              <a:t>3</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 </a:t>
            </a:r>
          </a:p>
          <a:p>
            <a:pPr>
              <a:lnSpc>
                <a:spcPct val="150000"/>
              </a:lnSpc>
              <a:spcBef>
                <a:spcPts val="1200"/>
              </a:spcBef>
            </a:pPr>
            <a:endParaRPr lang="en-US" altLang="zh-CN" sz="2000" dirty="0">
              <a:latin typeface="Times New Roman" pitchFamily="18" charset="0"/>
              <a:cs typeface="Times New Roman" pitchFamily="18" charset="0"/>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20</a:t>
            </a:fld>
            <a:endParaRPr lang="zh-CN" altLang="en-US" dirty="0"/>
          </a:p>
        </p:txBody>
      </p:sp>
    </p:spTree>
    <p:extLst>
      <p:ext uri="{BB962C8B-B14F-4D97-AF65-F5344CB8AC3E}">
        <p14:creationId xmlns:p14="http://schemas.microsoft.com/office/powerpoint/2010/main" val="64742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每一对顶点间的最短路径</a:t>
            </a:r>
          </a:p>
        </p:txBody>
      </p:sp>
      <p:sp>
        <p:nvSpPr>
          <p:cNvPr id="3" name="内容占位符 2"/>
          <p:cNvSpPr>
            <a:spLocks noGrp="1"/>
          </p:cNvSpPr>
          <p:nvPr>
            <p:ph idx="1"/>
          </p:nvPr>
        </p:nvSpPr>
        <p:spPr/>
        <p:txBody>
          <a:bodyPr/>
          <a:lstStyle/>
          <a:p>
            <a:r>
              <a:rPr lang="en-US" altLang="zh-CN" sz="2000" dirty="0">
                <a:latin typeface="微软雅黑" pitchFamily="34" charset="-122"/>
              </a:rPr>
              <a:t>1 Floyd</a:t>
            </a:r>
            <a:r>
              <a:rPr lang="zh-CN" altLang="en-US" sz="2000" dirty="0">
                <a:latin typeface="微软雅黑" pitchFamily="34" charset="-122"/>
              </a:rPr>
              <a:t>算法思想</a:t>
            </a:r>
          </a:p>
          <a:p>
            <a:pPr fontAlgn="base">
              <a:lnSpc>
                <a:spcPct val="110000"/>
              </a:lnSpc>
              <a:spcBef>
                <a:spcPct val="20000"/>
              </a:spcBef>
              <a:spcAft>
                <a:spcPct val="0"/>
              </a:spcAft>
              <a:buNone/>
            </a:pPr>
            <a:r>
              <a:rPr lang="zh-CN" altLang="en-US" sz="2000" dirty="0">
                <a:latin typeface="Times New Roman" pitchFamily="18" charset="0"/>
                <a:cs typeface="Times New Roman" pitchFamily="18" charset="0"/>
              </a:rPr>
              <a:t>设顶点集</a:t>
            </a:r>
            <a:r>
              <a:rPr lang="en-US" altLang="zh-CN" sz="2000" dirty="0">
                <a:latin typeface="Times New Roman" pitchFamily="18" charset="0"/>
                <a:cs typeface="Times New Roman" pitchFamily="18" charset="0"/>
              </a:rPr>
              <a:t>S(</a:t>
            </a:r>
            <a:r>
              <a:rPr lang="zh-CN" altLang="en-US" sz="2000" dirty="0">
                <a:latin typeface="Times New Roman" pitchFamily="18" charset="0"/>
                <a:cs typeface="Times New Roman" pitchFamily="18" charset="0"/>
              </a:rPr>
              <a:t>初值为空</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，用数组</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的每个元素</a:t>
            </a:r>
            <a:r>
              <a:rPr lang="en-US" altLang="zh-CN" sz="2000" dirty="0">
                <a:latin typeface="Times New Roman" pitchFamily="18" charset="0"/>
                <a:cs typeface="Times New Roman" pitchFamily="18" charset="0"/>
              </a:rPr>
              <a:t>A[i][j]</a:t>
            </a:r>
            <a:r>
              <a:rPr lang="zh-CN" altLang="en-US" sz="2000" dirty="0">
                <a:latin typeface="Times New Roman" pitchFamily="18" charset="0"/>
                <a:cs typeface="Times New Roman" pitchFamily="18" charset="0"/>
              </a:rPr>
              <a:t>保存</a:t>
            </a:r>
            <a:r>
              <a:rPr lang="zh-CN" altLang="en-US" sz="2000" dirty="0">
                <a:solidFill>
                  <a:srgbClr val="0000FF"/>
                </a:solidFill>
                <a:latin typeface="Times New Roman" pitchFamily="18" charset="0"/>
                <a:cs typeface="Times New Roman" pitchFamily="18" charset="0"/>
              </a:rPr>
              <a:t>从</a:t>
            </a:r>
            <a:r>
              <a:rPr lang="en-US" altLang="zh-CN" sz="2000" dirty="0">
                <a:solidFill>
                  <a:srgbClr val="0000FF"/>
                </a:solidFill>
                <a:latin typeface="Times New Roman" pitchFamily="18" charset="0"/>
                <a:cs typeface="Times New Roman" pitchFamily="18" charset="0"/>
              </a:rPr>
              <a:t>V</a:t>
            </a:r>
            <a:r>
              <a:rPr lang="en-US" altLang="zh-CN" sz="2000" baseline="-20000" dirty="0">
                <a:solidFill>
                  <a:srgbClr val="0000FF"/>
                </a:solidFill>
                <a:latin typeface="Times New Roman" pitchFamily="18" charset="0"/>
                <a:cs typeface="Times New Roman" pitchFamily="18" charset="0"/>
              </a:rPr>
              <a:t>i</a:t>
            </a:r>
            <a:r>
              <a:rPr lang="zh-CN" altLang="en-US" sz="2000" dirty="0">
                <a:solidFill>
                  <a:srgbClr val="0000FF"/>
                </a:solidFill>
                <a:latin typeface="Times New Roman" pitchFamily="18" charset="0"/>
                <a:cs typeface="Times New Roman" pitchFamily="18" charset="0"/>
              </a:rPr>
              <a:t>只经过</a:t>
            </a:r>
            <a:r>
              <a:rPr lang="en-US" altLang="zh-CN" sz="2000" dirty="0">
                <a:solidFill>
                  <a:srgbClr val="0000FF"/>
                </a:solidFill>
                <a:latin typeface="Times New Roman" pitchFamily="18" charset="0"/>
                <a:cs typeface="Times New Roman" pitchFamily="18" charset="0"/>
              </a:rPr>
              <a:t>S</a:t>
            </a:r>
            <a:r>
              <a:rPr lang="zh-CN" altLang="en-US" sz="2000" dirty="0">
                <a:solidFill>
                  <a:srgbClr val="0000FF"/>
                </a:solidFill>
                <a:latin typeface="Times New Roman" pitchFamily="18" charset="0"/>
                <a:cs typeface="Times New Roman" pitchFamily="18" charset="0"/>
              </a:rPr>
              <a:t>中的顶点到达</a:t>
            </a:r>
            <a:r>
              <a:rPr lang="en-US" altLang="zh-CN" sz="2000" dirty="0" err="1">
                <a:solidFill>
                  <a:srgbClr val="0000FF"/>
                </a:solidFill>
                <a:latin typeface="Times New Roman" pitchFamily="18" charset="0"/>
                <a:cs typeface="Times New Roman" pitchFamily="18" charset="0"/>
              </a:rPr>
              <a:t>V</a:t>
            </a:r>
            <a:r>
              <a:rPr lang="en-US" altLang="zh-CN" sz="2000" baseline="-20000" dirty="0" err="1">
                <a:solidFill>
                  <a:srgbClr val="0000FF"/>
                </a:solidFill>
                <a:latin typeface="Times New Roman" pitchFamily="18" charset="0"/>
                <a:cs typeface="Times New Roman" pitchFamily="18" charset="0"/>
              </a:rPr>
              <a:t>j</a:t>
            </a:r>
            <a:r>
              <a:rPr lang="zh-CN" altLang="en-US" sz="2000" dirty="0">
                <a:solidFill>
                  <a:srgbClr val="0000FF"/>
                </a:solidFill>
                <a:latin typeface="Times New Roman" pitchFamily="18" charset="0"/>
                <a:cs typeface="Times New Roman" pitchFamily="18" charset="0"/>
              </a:rPr>
              <a:t>的最短路径长度</a:t>
            </a:r>
            <a:r>
              <a:rPr lang="zh-CN" altLang="en-US" sz="2000" dirty="0">
                <a:latin typeface="Times New Roman" pitchFamily="18" charset="0"/>
                <a:cs typeface="Times New Roman" pitchFamily="18" charset="0"/>
              </a:rPr>
              <a:t>，其思想是：</a:t>
            </a:r>
          </a:p>
          <a:p>
            <a:pPr marL="444500" lvl="1" fontAlgn="base">
              <a:lnSpc>
                <a:spcPct val="110000"/>
              </a:lnSpc>
              <a:spcBef>
                <a:spcPct val="20000"/>
              </a:spcBef>
              <a:spcAft>
                <a:spcPct val="0"/>
              </a:spcAft>
              <a:buNone/>
            </a:pPr>
            <a:r>
              <a:rPr lang="zh-CN" altLang="en-US" dirty="0">
                <a:latin typeface="Times New Roman" pitchFamily="18" charset="0"/>
                <a:cs typeface="Times New Roman" pitchFamily="18" charset="0"/>
              </a:rPr>
              <a:t>① 初始时令</a:t>
            </a:r>
            <a:r>
              <a:rPr lang="en-US" altLang="zh-CN" dirty="0">
                <a:latin typeface="Times New Roman" pitchFamily="18" charset="0"/>
                <a:cs typeface="Times New Roman" pitchFamily="18" charset="0"/>
              </a:rPr>
              <a:t>S={ } </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A[i][j]</a:t>
            </a:r>
            <a:r>
              <a:rPr lang="zh-CN" altLang="en-US" dirty="0">
                <a:latin typeface="Times New Roman" pitchFamily="18" charset="0"/>
                <a:cs typeface="Times New Roman" pitchFamily="18" charset="0"/>
              </a:rPr>
              <a:t>的赋初值方式是：</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21</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900" y="2562226"/>
            <a:ext cx="5156200" cy="108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2"/>
          <p:cNvSpPr txBox="1">
            <a:spLocks noChangeArrowheads="1"/>
          </p:cNvSpPr>
          <p:nvPr/>
        </p:nvSpPr>
        <p:spPr>
          <a:xfrm>
            <a:off x="223837" y="3652212"/>
            <a:ext cx="8696325" cy="158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lvl="1" indent="0">
              <a:lnSpc>
                <a:spcPct val="110000"/>
              </a:lnSpc>
              <a:buFont typeface="Wingdings" pitchFamily="2" charset="2"/>
              <a:buNone/>
            </a:pPr>
            <a:r>
              <a:rPr lang="zh-CN" altLang="en-US" dirty="0">
                <a:latin typeface="Times New Roman" pitchFamily="18" charset="0"/>
                <a:cs typeface="Times New Roman" pitchFamily="18" charset="0"/>
              </a:rPr>
              <a:t>②</a:t>
            </a:r>
            <a:r>
              <a:rPr lang="zh-CN" altLang="en-US" dirty="0">
                <a:solidFill>
                  <a:schemeClr val="fo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将图中一个顶点</a:t>
            </a:r>
            <a:r>
              <a:rPr lang="en-US" dirty="0" err="1">
                <a:latin typeface="Times New Roman" pitchFamily="18" charset="0"/>
                <a:cs typeface="Times New Roman" pitchFamily="18" charset="0"/>
              </a:rPr>
              <a:t>V</a:t>
            </a:r>
            <a:r>
              <a:rPr lang="en-US" baseline="-18000" dirty="0" err="1">
                <a:latin typeface="Times New Roman" pitchFamily="18" charset="0"/>
                <a:cs typeface="Times New Roman" pitchFamily="18" charset="0"/>
              </a:rPr>
              <a:t>k</a:t>
            </a:r>
            <a:r>
              <a:rPr lang="en-US" baseline="-18000" dirty="0">
                <a:latin typeface="Times New Roman" pitchFamily="18" charset="0"/>
                <a:cs typeface="Times New Roman" pitchFamily="18" charset="0"/>
              </a:rPr>
              <a:t> </a:t>
            </a:r>
            <a:r>
              <a:rPr lang="zh-CN" altLang="en-US" dirty="0">
                <a:latin typeface="Times New Roman" pitchFamily="18" charset="0"/>
                <a:cs typeface="Times New Roman" pitchFamily="18" charset="0"/>
              </a:rPr>
              <a:t>加入到</a:t>
            </a:r>
            <a:r>
              <a:rPr lang="en-US" dirty="0">
                <a:latin typeface="Times New Roman" pitchFamily="18" charset="0"/>
                <a:cs typeface="Times New Roman" pitchFamily="18" charset="0"/>
              </a:rPr>
              <a:t>S</a:t>
            </a:r>
            <a:r>
              <a:rPr lang="zh-CN" altLang="en-US" dirty="0">
                <a:latin typeface="Times New Roman" pitchFamily="18" charset="0"/>
                <a:cs typeface="Times New Roman" pitchFamily="18" charset="0"/>
              </a:rPr>
              <a:t>中，修改</a:t>
            </a:r>
            <a:r>
              <a:rPr lang="en-US" dirty="0">
                <a:latin typeface="Times New Roman" pitchFamily="18" charset="0"/>
                <a:cs typeface="Times New Roman" pitchFamily="18" charset="0"/>
              </a:rPr>
              <a:t>A[i][j]</a:t>
            </a:r>
            <a:r>
              <a:rPr lang="zh-CN" altLang="en-US" dirty="0">
                <a:latin typeface="Times New Roman" pitchFamily="18" charset="0"/>
                <a:cs typeface="Times New Roman" pitchFamily="18" charset="0"/>
              </a:rPr>
              <a:t>的值，修改方法是：</a:t>
            </a:r>
          </a:p>
          <a:p>
            <a:pPr marL="901700" lvl="2" indent="0">
              <a:lnSpc>
                <a:spcPct val="110000"/>
              </a:lnSpc>
              <a:buFont typeface="Wingdings" pitchFamily="2" charset="2"/>
              <a:buNone/>
            </a:pPr>
            <a:r>
              <a:rPr lang="en-US" sz="2000" dirty="0">
                <a:latin typeface="Times New Roman" pitchFamily="18" charset="0"/>
                <a:cs typeface="Times New Roman" pitchFamily="18" charset="0"/>
              </a:rPr>
              <a:t>A[i][j]=Min{A[i][j] , (A[i][k]+A[k][j]) }</a:t>
            </a:r>
          </a:p>
        </p:txBody>
      </p:sp>
      <p:sp>
        <p:nvSpPr>
          <p:cNvPr id="12" name="矩形 11"/>
          <p:cNvSpPr/>
          <p:nvPr/>
        </p:nvSpPr>
        <p:spPr>
          <a:xfrm>
            <a:off x="223837" y="4536164"/>
            <a:ext cx="7874000" cy="1554272"/>
          </a:xfrm>
          <a:prstGeom prst="rect">
            <a:avLst/>
          </a:prstGeom>
        </p:spPr>
        <p:txBody>
          <a:bodyPr wrap="square">
            <a:spAutoFit/>
          </a:bodyPr>
          <a:lstStyle/>
          <a:p>
            <a:pPr marL="444500" lvl="1" indent="0">
              <a:lnSpc>
                <a:spcPct val="150000"/>
              </a:lnSpc>
              <a:spcBef>
                <a:spcPts val="600"/>
              </a:spcBef>
              <a:buFont typeface="Wingdings" pitchFamily="2" charset="2"/>
              <a:buNone/>
            </a:pPr>
            <a:r>
              <a:rPr lang="zh-CN" altLang="en-US" sz="2000" dirty="0">
                <a:latin typeface="Times New Roman" pitchFamily="18" charset="0"/>
                <a:ea typeface="微软雅黑" pitchFamily="34" charset="-122"/>
                <a:cs typeface="Times New Roman" pitchFamily="18" charset="0"/>
              </a:rPr>
              <a:t>原因： 从</a:t>
            </a:r>
            <a:r>
              <a:rPr lang="en-US" altLang="zh-CN" sz="2000" dirty="0" err="1">
                <a:latin typeface="Times New Roman" pitchFamily="18" charset="0"/>
                <a:ea typeface="微软雅黑" pitchFamily="34" charset="-122"/>
                <a:cs typeface="Times New Roman" pitchFamily="18" charset="0"/>
              </a:rPr>
              <a:t>V</a:t>
            </a:r>
            <a:r>
              <a:rPr lang="en-US" altLang="zh-CN" sz="2000" baseline="-18000" dirty="0" err="1">
                <a:latin typeface="Times New Roman" pitchFamily="18" charset="0"/>
                <a:ea typeface="微软雅黑" pitchFamily="34" charset="-122"/>
                <a:cs typeface="Times New Roman" pitchFamily="18" charset="0"/>
              </a:rPr>
              <a:t>j</a:t>
            </a:r>
            <a:r>
              <a:rPr lang="zh-CN" altLang="en-US" sz="2000" dirty="0">
                <a:latin typeface="Times New Roman" pitchFamily="18" charset="0"/>
                <a:ea typeface="微软雅黑" pitchFamily="34" charset="-122"/>
                <a:cs typeface="Times New Roman" pitchFamily="18" charset="0"/>
              </a:rPr>
              <a:t>只经过</a:t>
            </a:r>
            <a:r>
              <a:rPr lang="en-US" altLang="zh-CN" sz="2000" dirty="0">
                <a:latin typeface="Times New Roman" pitchFamily="18" charset="0"/>
                <a:ea typeface="微软雅黑" pitchFamily="34" charset="-122"/>
                <a:cs typeface="Times New Roman" pitchFamily="18" charset="0"/>
              </a:rPr>
              <a:t>S</a:t>
            </a:r>
            <a:r>
              <a:rPr lang="zh-CN" altLang="en-US" sz="2000" dirty="0">
                <a:latin typeface="Times New Roman" pitchFamily="18" charset="0"/>
                <a:ea typeface="微软雅黑" pitchFamily="34" charset="-122"/>
                <a:cs typeface="Times New Roman" pitchFamily="18" charset="0"/>
              </a:rPr>
              <a:t>中的顶点</a:t>
            </a:r>
            <a:r>
              <a:rPr lang="en-US" altLang="zh-CN" sz="2000" dirty="0">
                <a:latin typeface="Times New Roman" pitchFamily="18" charset="0"/>
                <a:ea typeface="微软雅黑" pitchFamily="34" charset="-122"/>
                <a:cs typeface="Times New Roman" pitchFamily="18" charset="0"/>
              </a:rPr>
              <a:t>(</a:t>
            </a:r>
            <a:r>
              <a:rPr lang="en-US" altLang="zh-CN" sz="2000" dirty="0" err="1">
                <a:latin typeface="Times New Roman" pitchFamily="18" charset="0"/>
                <a:ea typeface="微软雅黑" pitchFamily="34" charset="-122"/>
                <a:cs typeface="Times New Roman" pitchFamily="18" charset="0"/>
              </a:rPr>
              <a:t>V</a:t>
            </a:r>
            <a:r>
              <a:rPr lang="en-US" altLang="zh-CN" sz="2000" baseline="-18000" dirty="0" err="1">
                <a:latin typeface="Times New Roman" pitchFamily="18" charset="0"/>
                <a:ea typeface="微软雅黑" pitchFamily="34" charset="-122"/>
                <a:cs typeface="Times New Roman" pitchFamily="18" charset="0"/>
              </a:rPr>
              <a:t>k</a:t>
            </a:r>
            <a:r>
              <a:rPr lang="en-US" altLang="zh-CN" sz="2000" dirty="0">
                <a:latin typeface="Times New Roman" pitchFamily="18" charset="0"/>
                <a:ea typeface="微软雅黑" pitchFamily="34" charset="-122"/>
                <a:cs typeface="Times New Roman" pitchFamily="18" charset="0"/>
              </a:rPr>
              <a:t>)</a:t>
            </a:r>
            <a:r>
              <a:rPr lang="zh-CN" altLang="en-US" sz="2000" dirty="0">
                <a:latin typeface="Times New Roman" pitchFamily="18" charset="0"/>
                <a:ea typeface="微软雅黑" pitchFamily="34" charset="-122"/>
                <a:cs typeface="Times New Roman" pitchFamily="18" charset="0"/>
              </a:rPr>
              <a:t>到达</a:t>
            </a:r>
            <a:r>
              <a:rPr lang="en-US" altLang="zh-CN" sz="2000" dirty="0" err="1">
                <a:latin typeface="Times New Roman" pitchFamily="18" charset="0"/>
                <a:ea typeface="微软雅黑" pitchFamily="34" charset="-122"/>
                <a:cs typeface="Times New Roman" pitchFamily="18" charset="0"/>
              </a:rPr>
              <a:t>V</a:t>
            </a:r>
            <a:r>
              <a:rPr lang="en-US" altLang="zh-CN" sz="2000" baseline="-18000" dirty="0" err="1">
                <a:latin typeface="Times New Roman" pitchFamily="18" charset="0"/>
                <a:ea typeface="微软雅黑" pitchFamily="34" charset="-122"/>
                <a:cs typeface="Times New Roman" pitchFamily="18" charset="0"/>
              </a:rPr>
              <a:t>j</a:t>
            </a:r>
            <a:r>
              <a:rPr lang="zh-CN" altLang="en-US" sz="2000" dirty="0">
                <a:latin typeface="Times New Roman" pitchFamily="18" charset="0"/>
                <a:ea typeface="微软雅黑" pitchFamily="34" charset="-122"/>
                <a:cs typeface="Times New Roman" pitchFamily="18" charset="0"/>
              </a:rPr>
              <a:t>的路径长度可能比原来不经过</a:t>
            </a:r>
            <a:r>
              <a:rPr lang="en-US" altLang="zh-CN" sz="2000" dirty="0" err="1">
                <a:latin typeface="Times New Roman" pitchFamily="18" charset="0"/>
                <a:ea typeface="微软雅黑" pitchFamily="34" charset="-122"/>
                <a:cs typeface="Times New Roman" pitchFamily="18" charset="0"/>
              </a:rPr>
              <a:t>V</a:t>
            </a:r>
            <a:r>
              <a:rPr lang="en-US" altLang="zh-CN" sz="2000" baseline="-18000" dirty="0" err="1">
                <a:latin typeface="Times New Roman" pitchFamily="18" charset="0"/>
                <a:ea typeface="微软雅黑" pitchFamily="34" charset="-122"/>
                <a:cs typeface="Times New Roman" pitchFamily="18" charset="0"/>
              </a:rPr>
              <a:t>k</a:t>
            </a:r>
            <a:r>
              <a:rPr lang="zh-CN" altLang="en-US" sz="2000" dirty="0">
                <a:latin typeface="Times New Roman" pitchFamily="18" charset="0"/>
                <a:ea typeface="微软雅黑" pitchFamily="34" charset="-122"/>
                <a:cs typeface="Times New Roman" pitchFamily="18" charset="0"/>
              </a:rPr>
              <a:t>的路径更短。</a:t>
            </a:r>
          </a:p>
          <a:p>
            <a:pPr marL="444500" lvl="1" indent="0">
              <a:lnSpc>
                <a:spcPct val="150000"/>
              </a:lnSpc>
              <a:spcBef>
                <a:spcPts val="600"/>
              </a:spcBef>
              <a:buFont typeface="Wingdings" pitchFamily="2" charset="2"/>
              <a:buNone/>
            </a:pPr>
            <a:r>
              <a:rPr lang="zh-CN" altLang="en-US" sz="2000" dirty="0">
                <a:latin typeface="Times New Roman" pitchFamily="18" charset="0"/>
                <a:ea typeface="微软雅黑" pitchFamily="34" charset="-122"/>
                <a:cs typeface="Times New Roman" pitchFamily="18" charset="0"/>
              </a:rPr>
              <a:t>③ 重复②，直到</a:t>
            </a:r>
            <a:r>
              <a:rPr lang="en-US" altLang="zh-CN" sz="2000" dirty="0">
                <a:latin typeface="Times New Roman" pitchFamily="18" charset="0"/>
                <a:ea typeface="微软雅黑" pitchFamily="34" charset="-122"/>
                <a:cs typeface="Times New Roman" pitchFamily="18" charset="0"/>
              </a:rPr>
              <a:t>G</a:t>
            </a:r>
            <a:r>
              <a:rPr lang="zh-CN" altLang="en-US" sz="2000" dirty="0">
                <a:latin typeface="Times New Roman" pitchFamily="18" charset="0"/>
                <a:ea typeface="微软雅黑" pitchFamily="34" charset="-122"/>
                <a:cs typeface="Times New Roman" pitchFamily="18" charset="0"/>
              </a:rPr>
              <a:t>的所有顶点都加入到</a:t>
            </a:r>
            <a:r>
              <a:rPr lang="en-US" altLang="zh-CN" sz="2000" dirty="0">
                <a:latin typeface="Times New Roman" pitchFamily="18" charset="0"/>
                <a:ea typeface="微软雅黑" pitchFamily="34" charset="-122"/>
                <a:cs typeface="Times New Roman" pitchFamily="18" charset="0"/>
              </a:rPr>
              <a:t>S</a:t>
            </a:r>
            <a:r>
              <a:rPr lang="zh-CN" altLang="en-US" sz="2000" dirty="0">
                <a:latin typeface="Times New Roman" pitchFamily="18" charset="0"/>
                <a:ea typeface="微软雅黑" pitchFamily="34" charset="-122"/>
                <a:cs typeface="Times New Roman" pitchFamily="18" charset="0"/>
              </a:rPr>
              <a:t>中为止。</a:t>
            </a:r>
          </a:p>
        </p:txBody>
      </p:sp>
    </p:spTree>
    <p:extLst>
      <p:ext uri="{BB962C8B-B14F-4D97-AF65-F5344CB8AC3E}">
        <p14:creationId xmlns:p14="http://schemas.microsoft.com/office/powerpoint/2010/main" val="314531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每一对顶点间的最短路径</a:t>
            </a:r>
          </a:p>
        </p:txBody>
      </p:sp>
      <p:sp>
        <p:nvSpPr>
          <p:cNvPr id="3" name="内容占位符 2"/>
          <p:cNvSpPr>
            <a:spLocks noGrp="1"/>
          </p:cNvSpPr>
          <p:nvPr>
            <p:ph idx="1"/>
          </p:nvPr>
        </p:nvSpPr>
        <p:spPr/>
        <p:txBody>
          <a:bodyPr/>
          <a:lstStyle/>
          <a:p>
            <a:pPr marL="0" indent="0">
              <a:buNone/>
            </a:pPr>
            <a:r>
              <a:rPr lang="en-US" altLang="zh-CN" sz="2000" dirty="0"/>
              <a:t>2 Floyd</a:t>
            </a:r>
            <a:r>
              <a:rPr lang="zh-CN" altLang="en-US" sz="2000" dirty="0"/>
              <a:t>算法实现</a:t>
            </a:r>
          </a:p>
          <a:p>
            <a:pPr marL="444500" lvl="1" indent="0">
              <a:lnSpc>
                <a:spcPct val="125000"/>
              </a:lnSpc>
              <a:spcBef>
                <a:spcPts val="600"/>
              </a:spcBef>
              <a:buFont typeface="Wingdings" pitchFamily="2" charset="2"/>
              <a:buNone/>
            </a:pPr>
            <a:r>
              <a:rPr lang="zh-CN" altLang="en-US" sz="1800" dirty="0">
                <a:solidFill>
                  <a:schemeClr val="folHlink"/>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定义二维数组</a:t>
            </a:r>
            <a:r>
              <a:rPr lang="en-US" altLang="zh-CN" sz="1800" dirty="0">
                <a:latin typeface="Times New Roman" pitchFamily="18" charset="0"/>
                <a:cs typeface="Times New Roman" pitchFamily="18" charset="0"/>
              </a:rPr>
              <a:t>Path[n][n](n</a:t>
            </a:r>
            <a:r>
              <a:rPr lang="zh-CN" altLang="en-US" sz="1800" dirty="0">
                <a:latin typeface="Times New Roman" pitchFamily="18" charset="0"/>
                <a:cs typeface="Times New Roman" pitchFamily="18" charset="0"/>
              </a:rPr>
              <a:t>为图的顶点数</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，元素</a:t>
            </a:r>
            <a:r>
              <a:rPr lang="en-US" altLang="zh-CN" sz="1800" dirty="0">
                <a:solidFill>
                  <a:srgbClr val="0000FF"/>
                </a:solidFill>
                <a:latin typeface="Times New Roman" pitchFamily="18" charset="0"/>
                <a:cs typeface="Times New Roman" pitchFamily="18" charset="0"/>
              </a:rPr>
              <a:t>Path[i][j]</a:t>
            </a:r>
            <a:r>
              <a:rPr lang="zh-CN" altLang="en-US" sz="1800" dirty="0">
                <a:latin typeface="Times New Roman" pitchFamily="18" charset="0"/>
                <a:cs typeface="Times New Roman" pitchFamily="18" charset="0"/>
              </a:rPr>
              <a:t>保存从</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到</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zh-CN" altLang="en-US" sz="1800" dirty="0">
                <a:latin typeface="Times New Roman" pitchFamily="18" charset="0"/>
                <a:cs typeface="Times New Roman" pitchFamily="18" charset="0"/>
              </a:rPr>
              <a:t>的最短路径所经过的顶点。</a:t>
            </a:r>
          </a:p>
          <a:p>
            <a:pPr marL="444500" lvl="1" indent="0">
              <a:lnSpc>
                <a:spcPct val="125000"/>
              </a:lnSpc>
              <a:spcBef>
                <a:spcPts val="600"/>
              </a:spcBef>
              <a:buFont typeface="Wingdings" pitchFamily="2" charset="2"/>
              <a:buNone/>
            </a:pPr>
            <a:r>
              <a:rPr lang="zh-CN" altLang="en-US" sz="1800" dirty="0">
                <a:solidFill>
                  <a:schemeClr val="folHlink"/>
                </a:solidFill>
                <a:latin typeface="Times New Roman" pitchFamily="18" charset="0"/>
                <a:cs typeface="Times New Roman" pitchFamily="18" charset="0"/>
              </a:rPr>
              <a:t>◆</a:t>
            </a:r>
            <a:r>
              <a:rPr lang="zh-CN" altLang="en-US" sz="1800" dirty="0">
                <a:solidFill>
                  <a:schemeClr val="hlink"/>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若</a:t>
            </a:r>
            <a:r>
              <a:rPr lang="en-US" altLang="zh-CN" sz="1800" dirty="0">
                <a:latin typeface="Times New Roman" pitchFamily="18" charset="0"/>
                <a:cs typeface="Times New Roman" pitchFamily="18" charset="0"/>
              </a:rPr>
              <a:t>Path[i][j]=k</a:t>
            </a:r>
            <a:r>
              <a:rPr lang="zh-CN" altLang="en-US" sz="1800" dirty="0">
                <a:latin typeface="Times New Roman" pitchFamily="18" charset="0"/>
                <a:cs typeface="Times New Roman" pitchFamily="18" charset="0"/>
              </a:rPr>
              <a:t>：从</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到</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经过</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，最短路径序列是</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 </a:t>
            </a:r>
            <a:r>
              <a:rPr lang="en-US" altLang="zh-CN" sz="1800" dirty="0">
                <a:latin typeface="Times New Roman" pitchFamily="18" charset="0"/>
                <a:cs typeface="Times New Roman" pitchFamily="18" charset="0"/>
              </a:rPr>
              <a:t>, …,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en-US" altLang="zh-CN" sz="1800" baseline="-180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 …,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，则路径子序列：</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 </a:t>
            </a:r>
            <a:r>
              <a:rPr lang="en-US" altLang="zh-CN" sz="1800" dirty="0">
                <a:latin typeface="Times New Roman" pitchFamily="18" charset="0"/>
                <a:cs typeface="Times New Roman" pitchFamily="18" charset="0"/>
              </a:rPr>
              <a:t>, …,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和</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en-US" altLang="zh-CN" sz="1800" baseline="-180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 …,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一定是</a:t>
            </a:r>
            <a:r>
              <a:rPr lang="zh-CN" altLang="en-US" sz="1800" dirty="0">
                <a:solidFill>
                  <a:srgbClr val="0000FF"/>
                </a:solidFill>
                <a:latin typeface="Times New Roman" pitchFamily="18" charset="0"/>
                <a:cs typeface="Times New Roman" pitchFamily="18" charset="0"/>
              </a:rPr>
              <a:t>从</a:t>
            </a:r>
            <a:r>
              <a:rPr lang="en-US" altLang="zh-CN" sz="1800" dirty="0">
                <a:solidFill>
                  <a:srgbClr val="0000FF"/>
                </a:solidFill>
                <a:latin typeface="Times New Roman" pitchFamily="18" charset="0"/>
                <a:cs typeface="Times New Roman" pitchFamily="18" charset="0"/>
              </a:rPr>
              <a:t>V</a:t>
            </a:r>
            <a:r>
              <a:rPr lang="en-US" altLang="zh-CN" sz="1800" baseline="-18000" dirty="0">
                <a:solidFill>
                  <a:srgbClr val="0000FF"/>
                </a:solidFill>
                <a:latin typeface="Times New Roman" pitchFamily="18" charset="0"/>
                <a:cs typeface="Times New Roman" pitchFamily="18" charset="0"/>
              </a:rPr>
              <a:t>i</a:t>
            </a:r>
            <a:r>
              <a:rPr lang="zh-CN" altLang="en-US" sz="1800" dirty="0">
                <a:solidFill>
                  <a:srgbClr val="0000FF"/>
                </a:solidFill>
                <a:latin typeface="Times New Roman" pitchFamily="18" charset="0"/>
                <a:cs typeface="Times New Roman" pitchFamily="18" charset="0"/>
              </a:rPr>
              <a:t>到</a:t>
            </a:r>
            <a:r>
              <a:rPr lang="en-US" altLang="zh-CN" sz="1800" dirty="0" err="1">
                <a:solidFill>
                  <a:srgbClr val="0000FF"/>
                </a:solidFill>
                <a:latin typeface="Times New Roman" pitchFamily="18" charset="0"/>
                <a:cs typeface="Times New Roman" pitchFamily="18" charset="0"/>
              </a:rPr>
              <a:t>V</a:t>
            </a:r>
            <a:r>
              <a:rPr lang="en-US" altLang="zh-CN" sz="1800" baseline="-18000" dirty="0" err="1">
                <a:solidFill>
                  <a:srgbClr val="0000FF"/>
                </a:solidFill>
                <a:latin typeface="Times New Roman" pitchFamily="18" charset="0"/>
                <a:cs typeface="Times New Roman" pitchFamily="18" charset="0"/>
              </a:rPr>
              <a:t>k</a:t>
            </a:r>
            <a:r>
              <a:rPr lang="zh-CN" altLang="en-US" sz="1800" dirty="0">
                <a:latin typeface="Times New Roman" pitchFamily="18" charset="0"/>
                <a:cs typeface="Times New Roman" pitchFamily="18" charset="0"/>
              </a:rPr>
              <a:t>和</a:t>
            </a:r>
            <a:r>
              <a:rPr lang="zh-CN" altLang="en-US" sz="1800" dirty="0">
                <a:solidFill>
                  <a:srgbClr val="0000FF"/>
                </a:solidFill>
                <a:latin typeface="Times New Roman" pitchFamily="18" charset="0"/>
                <a:cs typeface="Times New Roman" pitchFamily="18" charset="0"/>
              </a:rPr>
              <a:t>从</a:t>
            </a:r>
            <a:r>
              <a:rPr lang="en-US" altLang="zh-CN" sz="1800" dirty="0" err="1">
                <a:solidFill>
                  <a:srgbClr val="0000FF"/>
                </a:solidFill>
                <a:latin typeface="Times New Roman" pitchFamily="18" charset="0"/>
                <a:cs typeface="Times New Roman" pitchFamily="18" charset="0"/>
              </a:rPr>
              <a:t>V</a:t>
            </a:r>
            <a:r>
              <a:rPr lang="en-US" altLang="zh-CN" sz="1800" baseline="-18000" dirty="0" err="1">
                <a:solidFill>
                  <a:srgbClr val="0000FF"/>
                </a:solidFill>
                <a:latin typeface="Times New Roman" pitchFamily="18" charset="0"/>
                <a:cs typeface="Times New Roman" pitchFamily="18" charset="0"/>
              </a:rPr>
              <a:t>k</a:t>
            </a:r>
            <a:r>
              <a:rPr lang="zh-CN" altLang="en-US" sz="1800" dirty="0">
                <a:solidFill>
                  <a:srgbClr val="0000FF"/>
                </a:solidFill>
                <a:latin typeface="Times New Roman" pitchFamily="18" charset="0"/>
                <a:cs typeface="Times New Roman" pitchFamily="18" charset="0"/>
              </a:rPr>
              <a:t>到</a:t>
            </a:r>
            <a:r>
              <a:rPr lang="en-US" altLang="zh-CN" sz="1800" dirty="0" err="1">
                <a:solidFill>
                  <a:srgbClr val="0000FF"/>
                </a:solidFill>
                <a:latin typeface="Times New Roman" pitchFamily="18" charset="0"/>
                <a:cs typeface="Times New Roman" pitchFamily="18" charset="0"/>
              </a:rPr>
              <a:t>V</a:t>
            </a:r>
            <a:r>
              <a:rPr lang="en-US" altLang="zh-CN" sz="1800" baseline="-18000" dirty="0" err="1">
                <a:solidFill>
                  <a:srgbClr val="0000FF"/>
                </a:solidFill>
                <a:latin typeface="Times New Roman" pitchFamily="18" charset="0"/>
                <a:cs typeface="Times New Roman" pitchFamily="18" charset="0"/>
              </a:rPr>
              <a:t>j</a:t>
            </a:r>
            <a:r>
              <a:rPr lang="en-US" altLang="zh-CN" sz="1800" baseline="-18000" dirty="0">
                <a:solidFill>
                  <a:srgbClr val="0000FF"/>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的最短路径。从而可以根据</a:t>
            </a:r>
            <a:r>
              <a:rPr lang="en-US" altLang="zh-CN" sz="1800" dirty="0">
                <a:latin typeface="Times New Roman" pitchFamily="18" charset="0"/>
                <a:cs typeface="Times New Roman" pitchFamily="18" charset="0"/>
              </a:rPr>
              <a:t>Path[i][k]</a:t>
            </a:r>
            <a:r>
              <a:rPr lang="zh-CN" altLang="en-US" sz="1800" dirty="0">
                <a:latin typeface="Times New Roman" pitchFamily="18" charset="0"/>
                <a:cs typeface="Times New Roman" pitchFamily="18" charset="0"/>
              </a:rPr>
              <a:t>和</a:t>
            </a:r>
            <a:r>
              <a:rPr lang="en-US" altLang="zh-CN" sz="1800" dirty="0">
                <a:latin typeface="Times New Roman" pitchFamily="18" charset="0"/>
                <a:cs typeface="Times New Roman" pitchFamily="18" charset="0"/>
              </a:rPr>
              <a:t>Path[k][j]</a:t>
            </a:r>
            <a:r>
              <a:rPr lang="zh-CN" altLang="en-US" sz="1800" dirty="0">
                <a:latin typeface="Times New Roman" pitchFamily="18" charset="0"/>
                <a:cs typeface="Times New Roman" pitchFamily="18" charset="0"/>
              </a:rPr>
              <a:t>的值再找到 该路径上所经过的其它顶点，</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依此类推。</a:t>
            </a:r>
            <a:endParaRPr lang="en-US" altLang="zh-CN" sz="1800" dirty="0">
              <a:latin typeface="Times New Roman" pitchFamily="18" charset="0"/>
              <a:cs typeface="Times New Roman" pitchFamily="18" charset="0"/>
            </a:endParaRPr>
          </a:p>
          <a:p>
            <a:pPr marL="444500" lvl="1" indent="0">
              <a:lnSpc>
                <a:spcPct val="125000"/>
              </a:lnSpc>
              <a:spcBef>
                <a:spcPts val="600"/>
              </a:spcBef>
              <a:buNone/>
            </a:pPr>
            <a:r>
              <a:rPr lang="zh-CN" altLang="en-US" sz="1800" dirty="0">
                <a:solidFill>
                  <a:schemeClr val="folHlink"/>
                </a:solidFill>
                <a:latin typeface="Times New Roman" pitchFamily="18" charset="0"/>
                <a:cs typeface="Times New Roman" pitchFamily="18" charset="0"/>
              </a:rPr>
              <a:t>◆</a:t>
            </a:r>
            <a:r>
              <a:rPr lang="zh-CN" altLang="en-US" sz="1800" dirty="0">
                <a:latin typeface="Times New Roman" pitchFamily="18" charset="0"/>
                <a:cs typeface="Times New Roman" pitchFamily="18" charset="0"/>
              </a:rPr>
              <a:t> 初始化为</a:t>
            </a:r>
            <a:r>
              <a:rPr lang="en-US" altLang="zh-CN" sz="1800" dirty="0">
                <a:latin typeface="Times New Roman" pitchFamily="18" charset="0"/>
                <a:cs typeface="Times New Roman" pitchFamily="18" charset="0"/>
              </a:rPr>
              <a:t>Path[i][j] = -1</a:t>
            </a:r>
            <a:r>
              <a:rPr lang="zh-CN" altLang="en-US" sz="1800" dirty="0">
                <a:latin typeface="Times New Roman" pitchFamily="18" charset="0"/>
                <a:cs typeface="Times New Roman" pitchFamily="18" charset="0"/>
              </a:rPr>
              <a:t>，表示从</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到</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不经过任何</a:t>
            </a:r>
            <a:r>
              <a:rPr lang="en-US" altLang="zh-CN" sz="1800" dirty="0">
                <a:latin typeface="Times New Roman" pitchFamily="18" charset="0"/>
                <a:cs typeface="Times New Roman" pitchFamily="18" charset="0"/>
              </a:rPr>
              <a:t>(S</a:t>
            </a:r>
            <a:r>
              <a:rPr lang="zh-CN" altLang="en-US" sz="1800" dirty="0">
                <a:latin typeface="Times New Roman" pitchFamily="18" charset="0"/>
                <a:cs typeface="Times New Roman" pitchFamily="18" charset="0"/>
              </a:rPr>
              <a:t>中的中间</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顶点。当某个顶点</a:t>
            </a:r>
            <a:r>
              <a:rPr lang="en-US" altLang="zh-CN" sz="1800" dirty="0" err="1">
                <a:solidFill>
                  <a:schemeClr val="folHlink"/>
                </a:solidFill>
                <a:latin typeface="Times New Roman" pitchFamily="18" charset="0"/>
                <a:cs typeface="Times New Roman" pitchFamily="18" charset="0"/>
              </a:rPr>
              <a:t>V</a:t>
            </a:r>
            <a:r>
              <a:rPr lang="en-US" altLang="zh-CN" sz="1800" baseline="-18000" dirty="0" err="1">
                <a:solidFill>
                  <a:schemeClr val="folHlink"/>
                </a:solidFill>
                <a:latin typeface="Times New Roman" pitchFamily="18" charset="0"/>
                <a:cs typeface="Times New Roman" pitchFamily="18" charset="0"/>
              </a:rPr>
              <a:t>k</a:t>
            </a:r>
            <a:r>
              <a:rPr lang="zh-CN" altLang="en-US" sz="1800" dirty="0">
                <a:latin typeface="Times New Roman" pitchFamily="18" charset="0"/>
                <a:cs typeface="Times New Roman" pitchFamily="18" charset="0"/>
              </a:rPr>
              <a:t>加入到</a:t>
            </a:r>
            <a:r>
              <a:rPr lang="en-US" altLang="zh-CN" sz="1800" dirty="0">
                <a:latin typeface="Times New Roman" pitchFamily="18" charset="0"/>
                <a:cs typeface="Times New Roman" pitchFamily="18" charset="0"/>
              </a:rPr>
              <a:t>S</a:t>
            </a:r>
            <a:r>
              <a:rPr lang="zh-CN" altLang="en-US" sz="1800" dirty="0">
                <a:latin typeface="Times New Roman" pitchFamily="18" charset="0"/>
                <a:cs typeface="Times New Roman" pitchFamily="18" charset="0"/>
              </a:rPr>
              <a:t>中后使</a:t>
            </a:r>
            <a:r>
              <a:rPr lang="en-US" altLang="zh-CN" sz="1800" dirty="0">
                <a:latin typeface="Times New Roman" pitchFamily="18" charset="0"/>
                <a:cs typeface="Times New Roman" pitchFamily="18" charset="0"/>
              </a:rPr>
              <a:t>A[i][j]</a:t>
            </a:r>
            <a:r>
              <a:rPr lang="zh-CN" altLang="en-US" sz="1800" dirty="0">
                <a:latin typeface="Times New Roman" pitchFamily="18" charset="0"/>
                <a:cs typeface="Times New Roman" pitchFamily="18" charset="0"/>
              </a:rPr>
              <a:t>变小时，令</a:t>
            </a:r>
            <a:r>
              <a:rPr lang="en-US" altLang="zh-CN" sz="1800" dirty="0">
                <a:latin typeface="Times New Roman" pitchFamily="18" charset="0"/>
                <a:cs typeface="Times New Roman" pitchFamily="18" charset="0"/>
              </a:rPr>
              <a:t>Path[i][j]=k</a:t>
            </a:r>
            <a:r>
              <a:rPr lang="zh-CN" altLang="en-US" sz="1800" dirty="0">
                <a:latin typeface="Times New Roman" pitchFamily="18" charset="0"/>
                <a:cs typeface="Times New Roman" pitchFamily="18" charset="0"/>
              </a:rPr>
              <a:t>。</a:t>
            </a:r>
          </a:p>
          <a:p>
            <a:pPr marL="444500" lvl="1" indent="0">
              <a:lnSpc>
                <a:spcPct val="110000"/>
              </a:lnSpc>
              <a:buFont typeface="Wingdings" pitchFamily="2" charset="2"/>
              <a:buNone/>
            </a:pPr>
            <a:endParaRPr lang="zh-CN" altLang="en-US" b="1" dirty="0">
              <a:latin typeface="宋体" pitchFamily="2" charset="-122"/>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22</a:t>
            </a:fld>
            <a:endParaRPr lang="zh-CN" altLang="en-US" dirty="0"/>
          </a:p>
        </p:txBody>
      </p:sp>
      <p:sp>
        <p:nvSpPr>
          <p:cNvPr id="7" name="Rectangle 4"/>
          <p:cNvSpPr>
            <a:spLocks noChangeArrowheads="1"/>
          </p:cNvSpPr>
          <p:nvPr/>
        </p:nvSpPr>
        <p:spPr bwMode="auto">
          <a:xfrm>
            <a:off x="2853268" y="5888039"/>
            <a:ext cx="3763963"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2000" b="1" dirty="0"/>
              <a:t>带权有向图及其</a:t>
            </a:r>
            <a:r>
              <a:rPr lang="zh-CN" altLang="en-US" sz="2000" b="1" dirty="0">
                <a:latin typeface="宋体" pitchFamily="2" charset="-122"/>
              </a:rPr>
              <a:t>邻接</a:t>
            </a:r>
            <a:r>
              <a:rPr lang="zh-CN" altLang="en-US" sz="2000" b="1" dirty="0"/>
              <a:t>矩阵</a:t>
            </a:r>
          </a:p>
        </p:txBody>
      </p:sp>
      <p:grpSp>
        <p:nvGrpSpPr>
          <p:cNvPr id="8" name="Group 5"/>
          <p:cNvGrpSpPr>
            <a:grpSpLocks/>
          </p:cNvGrpSpPr>
          <p:nvPr/>
        </p:nvGrpSpPr>
        <p:grpSpPr bwMode="auto">
          <a:xfrm>
            <a:off x="5291668" y="4597402"/>
            <a:ext cx="1570038" cy="1081088"/>
            <a:chOff x="0" y="0"/>
            <a:chExt cx="989" cy="681"/>
          </a:xfrm>
        </p:grpSpPr>
        <p:sp>
          <p:nvSpPr>
            <p:cNvPr id="21" name="Rectangle 6"/>
            <p:cNvSpPr>
              <a:spLocks noChangeArrowheads="1"/>
            </p:cNvSpPr>
            <p:nvPr/>
          </p:nvSpPr>
          <p:spPr bwMode="auto">
            <a:xfrm>
              <a:off x="32" y="0"/>
              <a:ext cx="86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2400"/>
                <a:t> </a:t>
              </a:r>
              <a:r>
                <a:rPr lang="en-US" sz="2400"/>
                <a:t>0     2     8</a:t>
              </a:r>
            </a:p>
          </p:txBody>
        </p:sp>
        <p:sp>
          <p:nvSpPr>
            <p:cNvPr id="22" name="Rectangle 7"/>
            <p:cNvSpPr>
              <a:spLocks noChangeArrowheads="1"/>
            </p:cNvSpPr>
            <p:nvPr/>
          </p:nvSpPr>
          <p:spPr bwMode="auto">
            <a:xfrm>
              <a:off x="32" y="240"/>
              <a:ext cx="86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2400">
                  <a:latin typeface="宋体" pitchFamily="2" charset="-122"/>
                </a:rPr>
                <a:t>∞  </a:t>
              </a:r>
              <a:r>
                <a:rPr lang="en-US" sz="2400">
                  <a:latin typeface="宋体" pitchFamily="2" charset="-122"/>
                </a:rPr>
                <a:t>0</a:t>
              </a:r>
              <a:r>
                <a:rPr lang="en-US" sz="2400"/>
                <a:t>    4</a:t>
              </a:r>
              <a:endParaRPr lang="en-US" sz="2400">
                <a:latin typeface="宋体" pitchFamily="2" charset="-122"/>
              </a:endParaRPr>
            </a:p>
          </p:txBody>
        </p:sp>
        <p:sp>
          <p:nvSpPr>
            <p:cNvPr id="23" name="Rectangle 8"/>
            <p:cNvSpPr>
              <a:spLocks noChangeArrowheads="1"/>
            </p:cNvSpPr>
            <p:nvPr/>
          </p:nvSpPr>
          <p:spPr bwMode="auto">
            <a:xfrm>
              <a:off x="32" y="468"/>
              <a:ext cx="86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2400">
                  <a:latin typeface="宋体" pitchFamily="2" charset="-122"/>
                </a:rPr>
                <a:t> </a:t>
              </a:r>
              <a:r>
                <a:rPr lang="en-US" sz="2400">
                  <a:latin typeface="宋体" pitchFamily="2" charset="-122"/>
                </a:rPr>
                <a:t>5</a:t>
              </a:r>
              <a:r>
                <a:rPr lang="en-US" sz="2400"/>
                <a:t>   </a:t>
              </a:r>
              <a:r>
                <a:rPr lang="en-US" sz="2400">
                  <a:latin typeface="宋体" pitchFamily="2" charset="-122"/>
                </a:rPr>
                <a:t>∞</a:t>
              </a:r>
              <a:r>
                <a:rPr lang="en-US" sz="2400"/>
                <a:t>    </a:t>
              </a:r>
              <a:r>
                <a:rPr lang="en-US" sz="2400">
                  <a:latin typeface="宋体" pitchFamily="2" charset="-122"/>
                </a:rPr>
                <a:t>0</a:t>
              </a:r>
            </a:p>
          </p:txBody>
        </p:sp>
        <p:sp>
          <p:nvSpPr>
            <p:cNvPr id="24" name="AutoShape 9"/>
            <p:cNvSpPr>
              <a:spLocks/>
            </p:cNvSpPr>
            <p:nvPr/>
          </p:nvSpPr>
          <p:spPr bwMode="auto">
            <a:xfrm>
              <a:off x="0" y="24"/>
              <a:ext cx="45" cy="657"/>
            </a:xfrm>
            <a:prstGeom prst="leftBracket">
              <a:avLst>
                <a:gd name="adj" fmla="val 121667"/>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endParaRPr lang="zh-CN" altLang="en-US" sz="2400"/>
            </a:p>
          </p:txBody>
        </p:sp>
        <p:sp>
          <p:nvSpPr>
            <p:cNvPr id="25" name="AutoShape 10"/>
            <p:cNvSpPr>
              <a:spLocks/>
            </p:cNvSpPr>
            <p:nvPr/>
          </p:nvSpPr>
          <p:spPr bwMode="auto">
            <a:xfrm>
              <a:off x="944" y="12"/>
              <a:ext cx="45" cy="657"/>
            </a:xfrm>
            <a:prstGeom prst="rightBracket">
              <a:avLst>
                <a:gd name="adj" fmla="val 121667"/>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endParaRPr lang="zh-CN" altLang="en-US" sz="2400"/>
            </a:p>
          </p:txBody>
        </p:sp>
      </p:grpSp>
      <p:grpSp>
        <p:nvGrpSpPr>
          <p:cNvPr id="9" name="Group 11"/>
          <p:cNvGrpSpPr>
            <a:grpSpLocks/>
          </p:cNvGrpSpPr>
          <p:nvPr/>
        </p:nvGrpSpPr>
        <p:grpSpPr bwMode="auto">
          <a:xfrm>
            <a:off x="2375430" y="4306889"/>
            <a:ext cx="2001838" cy="1454150"/>
            <a:chOff x="0" y="0"/>
            <a:chExt cx="1261" cy="916"/>
          </a:xfrm>
        </p:grpSpPr>
        <p:sp>
          <p:nvSpPr>
            <p:cNvPr id="10" name="Oval 12"/>
            <p:cNvSpPr>
              <a:spLocks noChangeArrowheads="1"/>
            </p:cNvSpPr>
            <p:nvPr/>
          </p:nvSpPr>
          <p:spPr bwMode="auto">
            <a:xfrm>
              <a:off x="944" y="98"/>
              <a:ext cx="317"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V</a:t>
              </a:r>
              <a:r>
                <a:rPr lang="en-US" sz="2400" baseline="-18000"/>
                <a:t>1</a:t>
              </a:r>
            </a:p>
          </p:txBody>
        </p:sp>
        <p:sp>
          <p:nvSpPr>
            <p:cNvPr id="11" name="Rectangle 13"/>
            <p:cNvSpPr>
              <a:spLocks noChangeArrowheads="1"/>
            </p:cNvSpPr>
            <p:nvPr/>
          </p:nvSpPr>
          <p:spPr bwMode="auto">
            <a:xfrm>
              <a:off x="920" y="371"/>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4</a:t>
              </a:r>
            </a:p>
          </p:txBody>
        </p:sp>
        <p:sp>
          <p:nvSpPr>
            <p:cNvPr id="12" name="Line 14"/>
            <p:cNvSpPr>
              <a:spLocks noChangeShapeType="1"/>
            </p:cNvSpPr>
            <p:nvPr/>
          </p:nvSpPr>
          <p:spPr bwMode="auto">
            <a:xfrm flipH="1">
              <a:off x="800" y="347"/>
              <a:ext cx="249" cy="317"/>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13" name="Rectangle 15"/>
            <p:cNvSpPr>
              <a:spLocks noChangeArrowheads="1"/>
            </p:cNvSpPr>
            <p:nvPr/>
          </p:nvSpPr>
          <p:spPr bwMode="auto">
            <a:xfrm>
              <a:off x="368" y="315"/>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8</a:t>
              </a:r>
            </a:p>
          </p:txBody>
        </p:sp>
        <p:sp>
          <p:nvSpPr>
            <p:cNvPr id="14" name="Line 16"/>
            <p:cNvSpPr>
              <a:spLocks noChangeShapeType="1"/>
            </p:cNvSpPr>
            <p:nvPr/>
          </p:nvSpPr>
          <p:spPr bwMode="auto">
            <a:xfrm>
              <a:off x="224" y="339"/>
              <a:ext cx="416" cy="36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15" name="Rectangle 17"/>
            <p:cNvSpPr>
              <a:spLocks noChangeArrowheads="1"/>
            </p:cNvSpPr>
            <p:nvPr/>
          </p:nvSpPr>
          <p:spPr bwMode="auto">
            <a:xfrm>
              <a:off x="488" y="0"/>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2</a:t>
              </a:r>
            </a:p>
          </p:txBody>
        </p:sp>
        <p:sp>
          <p:nvSpPr>
            <p:cNvPr id="16" name="Line 18"/>
            <p:cNvSpPr>
              <a:spLocks noChangeShapeType="1"/>
            </p:cNvSpPr>
            <p:nvPr/>
          </p:nvSpPr>
          <p:spPr bwMode="auto">
            <a:xfrm flipV="1">
              <a:off x="328" y="219"/>
              <a:ext cx="612"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17" name="Oval 19"/>
            <p:cNvSpPr>
              <a:spLocks noChangeArrowheads="1"/>
            </p:cNvSpPr>
            <p:nvPr/>
          </p:nvSpPr>
          <p:spPr bwMode="auto">
            <a:xfrm>
              <a:off x="592" y="667"/>
              <a:ext cx="317"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V</a:t>
              </a:r>
              <a:r>
                <a:rPr lang="en-US" sz="2400" baseline="-18000"/>
                <a:t>2</a:t>
              </a:r>
            </a:p>
          </p:txBody>
        </p:sp>
        <p:sp>
          <p:nvSpPr>
            <p:cNvPr id="18" name="Oval 20"/>
            <p:cNvSpPr>
              <a:spLocks noChangeArrowheads="1"/>
            </p:cNvSpPr>
            <p:nvPr/>
          </p:nvSpPr>
          <p:spPr bwMode="auto">
            <a:xfrm>
              <a:off x="0" y="91"/>
              <a:ext cx="317"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V</a:t>
              </a:r>
              <a:r>
                <a:rPr lang="en-US" sz="2400" baseline="-18000"/>
                <a:t>0</a:t>
              </a:r>
            </a:p>
          </p:txBody>
        </p:sp>
        <p:sp>
          <p:nvSpPr>
            <p:cNvPr id="19" name="未知"/>
            <p:cNvSpPr>
              <a:spLocks/>
            </p:cNvSpPr>
            <p:nvPr/>
          </p:nvSpPr>
          <p:spPr bwMode="auto">
            <a:xfrm>
              <a:off x="120" y="323"/>
              <a:ext cx="480" cy="520"/>
            </a:xfrm>
            <a:custGeom>
              <a:avLst/>
              <a:gdLst>
                <a:gd name="T0" fmla="*/ 480 w 480"/>
                <a:gd name="T1" fmla="*/ 480 h 520"/>
                <a:gd name="T2" fmla="*/ 336 w 480"/>
                <a:gd name="T3" fmla="*/ 480 h 520"/>
                <a:gd name="T4" fmla="*/ 96 w 480"/>
                <a:gd name="T5" fmla="*/ 240 h 520"/>
                <a:gd name="T6" fmla="*/ 0 w 480"/>
                <a:gd name="T7" fmla="*/ 0 h 520"/>
              </a:gdLst>
              <a:ahLst/>
              <a:cxnLst>
                <a:cxn ang="0">
                  <a:pos x="T0" y="T1"/>
                </a:cxn>
                <a:cxn ang="0">
                  <a:pos x="T2" y="T3"/>
                </a:cxn>
                <a:cxn ang="0">
                  <a:pos x="T4" y="T5"/>
                </a:cxn>
                <a:cxn ang="0">
                  <a:pos x="T6" y="T7"/>
                </a:cxn>
              </a:cxnLst>
              <a:rect l="0" t="0" r="r" b="b"/>
              <a:pathLst>
                <a:path w="480" h="520">
                  <a:moveTo>
                    <a:pt x="480" y="480"/>
                  </a:moveTo>
                  <a:cubicBezTo>
                    <a:pt x="440" y="500"/>
                    <a:pt x="400" y="520"/>
                    <a:pt x="336" y="480"/>
                  </a:cubicBezTo>
                  <a:cubicBezTo>
                    <a:pt x="272" y="440"/>
                    <a:pt x="152" y="320"/>
                    <a:pt x="96" y="240"/>
                  </a:cubicBezTo>
                  <a:cubicBezTo>
                    <a:pt x="40" y="160"/>
                    <a:pt x="16" y="40"/>
                    <a:pt x="0" y="0"/>
                  </a:cubicBezTo>
                </a:path>
              </a:pathLst>
            </a:custGeom>
            <a:noFill/>
            <a:ln w="19050" cap="flat"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20" name="Rectangle 22"/>
            <p:cNvSpPr>
              <a:spLocks noChangeArrowheads="1"/>
            </p:cNvSpPr>
            <p:nvPr/>
          </p:nvSpPr>
          <p:spPr bwMode="auto">
            <a:xfrm>
              <a:off x="93" y="576"/>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5</a:t>
              </a:r>
            </a:p>
          </p:txBody>
        </p:sp>
      </p:grpSp>
    </p:spTree>
    <p:extLst>
      <p:ext uri="{BB962C8B-B14F-4D97-AF65-F5344CB8AC3E}">
        <p14:creationId xmlns:p14="http://schemas.microsoft.com/office/powerpoint/2010/main" val="325305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每一对顶点间的最短路径</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23</a:t>
            </a:fld>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623" y="970492"/>
            <a:ext cx="5610754" cy="271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矩形 84"/>
          <p:cNvSpPr/>
          <p:nvPr/>
        </p:nvSpPr>
        <p:spPr>
          <a:xfrm>
            <a:off x="685801" y="3781144"/>
            <a:ext cx="4538133" cy="2277547"/>
          </a:xfrm>
          <a:prstGeom prst="rect">
            <a:avLst/>
          </a:prstGeom>
        </p:spPr>
        <p:txBody>
          <a:bodyPr wrap="square">
            <a:spAutoFit/>
          </a:bodyPr>
          <a:lstStyle/>
          <a:p>
            <a:pPr>
              <a:spcBef>
                <a:spcPts val="600"/>
              </a:spcBef>
            </a:pPr>
            <a:r>
              <a:rPr lang="zh-CN" altLang="en-US" sz="1600" dirty="0">
                <a:latin typeface="Times New Roman" pitchFamily="18" charset="0"/>
                <a:ea typeface="微软雅黑" pitchFamily="34" charset="-122"/>
                <a:cs typeface="Times New Roman" pitchFamily="18" charset="0"/>
              </a:rPr>
              <a:t>根据上述过程中</a:t>
            </a:r>
            <a:r>
              <a:rPr lang="en-US" altLang="zh-CN" sz="1600" dirty="0">
                <a:latin typeface="Times New Roman" pitchFamily="18" charset="0"/>
                <a:ea typeface="微软雅黑" pitchFamily="34" charset="-122"/>
                <a:cs typeface="Times New Roman" pitchFamily="18" charset="0"/>
              </a:rPr>
              <a:t>Path[i][j]</a:t>
            </a:r>
            <a:r>
              <a:rPr lang="zh-CN" altLang="en-US" sz="1600" dirty="0">
                <a:latin typeface="Times New Roman" pitchFamily="18" charset="0"/>
                <a:ea typeface="微软雅黑" pitchFamily="34" charset="-122"/>
                <a:cs typeface="Times New Roman" pitchFamily="18" charset="0"/>
              </a:rPr>
              <a:t>数组，得出：</a:t>
            </a:r>
          </a:p>
          <a:p>
            <a:pPr>
              <a:spcBef>
                <a:spcPts val="600"/>
              </a:spcBef>
            </a:pPr>
            <a:r>
              <a:rPr lang="en-US" altLang="zh-CN" sz="1600" dirty="0">
                <a:latin typeface="Times New Roman" pitchFamily="18" charset="0"/>
                <a:ea typeface="微软雅黑" pitchFamily="34" charset="-122"/>
                <a:cs typeface="Times New Roman" pitchFamily="18" charset="0"/>
              </a:rPr>
              <a:t>V0</a:t>
            </a:r>
            <a:r>
              <a:rPr lang="zh-CN" altLang="en-US" sz="1600" dirty="0">
                <a:latin typeface="Times New Roman" pitchFamily="18" charset="0"/>
                <a:ea typeface="微软雅黑" pitchFamily="34" charset="-122"/>
                <a:cs typeface="Times New Roman" pitchFamily="18" charset="0"/>
              </a:rPr>
              <a:t>到</a:t>
            </a:r>
            <a:r>
              <a:rPr lang="en-US" altLang="zh-CN" sz="1600" dirty="0">
                <a:latin typeface="Times New Roman" pitchFamily="18" charset="0"/>
                <a:ea typeface="微软雅黑" pitchFamily="34" charset="-122"/>
                <a:cs typeface="Times New Roman" pitchFamily="18" charset="0"/>
              </a:rPr>
              <a:t>V1 </a:t>
            </a:r>
            <a:r>
              <a:rPr lang="zh-CN" altLang="en-US" sz="1600" dirty="0">
                <a:latin typeface="Times New Roman" pitchFamily="18" charset="0"/>
                <a:ea typeface="微软雅黑" pitchFamily="34" charset="-122"/>
                <a:cs typeface="Times New Roman" pitchFamily="18" charset="0"/>
              </a:rPr>
              <a:t>：最短路径是</a:t>
            </a:r>
            <a:r>
              <a:rPr lang="en-US" altLang="zh-CN" sz="1600" dirty="0">
                <a:latin typeface="Times New Roman" pitchFamily="18" charset="0"/>
                <a:ea typeface="微软雅黑" pitchFamily="34" charset="-122"/>
                <a:cs typeface="Times New Roman" pitchFamily="18" charset="0"/>
              </a:rPr>
              <a:t>{ 0, 1 } </a:t>
            </a:r>
            <a:r>
              <a:rPr lang="zh-CN" altLang="en-US" sz="1600" dirty="0">
                <a:latin typeface="Times New Roman" pitchFamily="18" charset="0"/>
                <a:ea typeface="微软雅黑" pitchFamily="34" charset="-122"/>
                <a:cs typeface="Times New Roman" pitchFamily="18" charset="0"/>
              </a:rPr>
              <a:t>，    路径长度是 </a:t>
            </a:r>
            <a:r>
              <a:rPr lang="en-US" altLang="zh-CN" sz="1600" dirty="0">
                <a:latin typeface="Times New Roman" pitchFamily="18" charset="0"/>
                <a:ea typeface="微软雅黑" pitchFamily="34" charset="-122"/>
                <a:cs typeface="Times New Roman" pitchFamily="18" charset="0"/>
              </a:rPr>
              <a:t>2 </a:t>
            </a:r>
            <a:r>
              <a:rPr lang="zh-CN" altLang="en-US" sz="1600" dirty="0">
                <a:latin typeface="Times New Roman" pitchFamily="18" charset="0"/>
                <a:ea typeface="微软雅黑" pitchFamily="34" charset="-122"/>
                <a:cs typeface="Times New Roman" pitchFamily="18" charset="0"/>
              </a:rPr>
              <a:t>；</a:t>
            </a:r>
          </a:p>
          <a:p>
            <a:pPr>
              <a:spcBef>
                <a:spcPts val="600"/>
              </a:spcBef>
            </a:pPr>
            <a:r>
              <a:rPr lang="en-US" altLang="zh-CN" sz="1600" dirty="0">
                <a:latin typeface="Times New Roman" pitchFamily="18" charset="0"/>
                <a:ea typeface="微软雅黑" pitchFamily="34" charset="-122"/>
                <a:cs typeface="Times New Roman" pitchFamily="18" charset="0"/>
              </a:rPr>
              <a:t>V0</a:t>
            </a:r>
            <a:r>
              <a:rPr lang="zh-CN" altLang="en-US" sz="1600" dirty="0">
                <a:latin typeface="Times New Roman" pitchFamily="18" charset="0"/>
                <a:ea typeface="微软雅黑" pitchFamily="34" charset="-122"/>
                <a:cs typeface="Times New Roman" pitchFamily="18" charset="0"/>
              </a:rPr>
              <a:t>到</a:t>
            </a:r>
            <a:r>
              <a:rPr lang="en-US" altLang="zh-CN" sz="1600" dirty="0">
                <a:latin typeface="Times New Roman" pitchFamily="18" charset="0"/>
                <a:ea typeface="微软雅黑" pitchFamily="34" charset="-122"/>
                <a:cs typeface="Times New Roman" pitchFamily="18" charset="0"/>
              </a:rPr>
              <a:t>V2 </a:t>
            </a:r>
            <a:r>
              <a:rPr lang="zh-CN" altLang="en-US" sz="1600" dirty="0">
                <a:latin typeface="Times New Roman" pitchFamily="18" charset="0"/>
                <a:ea typeface="微软雅黑" pitchFamily="34" charset="-122"/>
                <a:cs typeface="Times New Roman" pitchFamily="18" charset="0"/>
              </a:rPr>
              <a:t>：最短路径是</a:t>
            </a:r>
            <a:r>
              <a:rPr lang="en-US" altLang="zh-CN" sz="1600" dirty="0">
                <a:latin typeface="Times New Roman" pitchFamily="18" charset="0"/>
                <a:ea typeface="微软雅黑" pitchFamily="34" charset="-122"/>
                <a:cs typeface="Times New Roman" pitchFamily="18" charset="0"/>
              </a:rPr>
              <a:t>{ 0, 1, 2 } </a:t>
            </a:r>
            <a:r>
              <a:rPr lang="zh-CN" altLang="en-US" sz="1600" dirty="0">
                <a:latin typeface="Times New Roman" pitchFamily="18" charset="0"/>
                <a:ea typeface="微软雅黑" pitchFamily="34" charset="-122"/>
                <a:cs typeface="Times New Roman" pitchFamily="18" charset="0"/>
              </a:rPr>
              <a:t>，路径长度是 </a:t>
            </a:r>
            <a:r>
              <a:rPr lang="en-US" altLang="zh-CN" sz="1600" dirty="0">
                <a:latin typeface="Times New Roman" pitchFamily="18" charset="0"/>
                <a:ea typeface="微软雅黑" pitchFamily="34" charset="-122"/>
                <a:cs typeface="Times New Roman" pitchFamily="18" charset="0"/>
              </a:rPr>
              <a:t>6 </a:t>
            </a:r>
            <a:r>
              <a:rPr lang="zh-CN" altLang="en-US" sz="1600" dirty="0">
                <a:latin typeface="Times New Roman" pitchFamily="18" charset="0"/>
                <a:ea typeface="微软雅黑" pitchFamily="34" charset="-122"/>
                <a:cs typeface="Times New Roman" pitchFamily="18" charset="0"/>
              </a:rPr>
              <a:t>；</a:t>
            </a:r>
          </a:p>
          <a:p>
            <a:pPr>
              <a:spcBef>
                <a:spcPts val="600"/>
              </a:spcBef>
            </a:pPr>
            <a:r>
              <a:rPr lang="en-US" altLang="zh-CN" sz="1600" dirty="0">
                <a:latin typeface="Times New Roman" pitchFamily="18" charset="0"/>
                <a:ea typeface="微软雅黑" pitchFamily="34" charset="-122"/>
                <a:cs typeface="Times New Roman" pitchFamily="18" charset="0"/>
              </a:rPr>
              <a:t>V1</a:t>
            </a:r>
            <a:r>
              <a:rPr lang="zh-CN" altLang="en-US" sz="1600" dirty="0">
                <a:latin typeface="Times New Roman" pitchFamily="18" charset="0"/>
                <a:ea typeface="微软雅黑" pitchFamily="34" charset="-122"/>
                <a:cs typeface="Times New Roman" pitchFamily="18" charset="0"/>
              </a:rPr>
              <a:t>到</a:t>
            </a:r>
            <a:r>
              <a:rPr lang="en-US" altLang="zh-CN" sz="1600" dirty="0">
                <a:latin typeface="Times New Roman" pitchFamily="18" charset="0"/>
                <a:ea typeface="微软雅黑" pitchFamily="34" charset="-122"/>
                <a:cs typeface="Times New Roman" pitchFamily="18" charset="0"/>
              </a:rPr>
              <a:t>V0 </a:t>
            </a:r>
            <a:r>
              <a:rPr lang="zh-CN" altLang="en-US" sz="1600" dirty="0">
                <a:latin typeface="Times New Roman" pitchFamily="18" charset="0"/>
                <a:ea typeface="微软雅黑" pitchFamily="34" charset="-122"/>
                <a:cs typeface="Times New Roman" pitchFamily="18" charset="0"/>
              </a:rPr>
              <a:t>：最短路径是</a:t>
            </a:r>
            <a:r>
              <a:rPr lang="en-US" altLang="zh-CN" sz="1600" dirty="0">
                <a:latin typeface="Times New Roman" pitchFamily="18" charset="0"/>
                <a:ea typeface="微软雅黑" pitchFamily="34" charset="-122"/>
                <a:cs typeface="Times New Roman" pitchFamily="18" charset="0"/>
              </a:rPr>
              <a:t>{ 1, 2, 0 } </a:t>
            </a:r>
            <a:r>
              <a:rPr lang="zh-CN" altLang="en-US" sz="1600" dirty="0">
                <a:latin typeface="Times New Roman" pitchFamily="18" charset="0"/>
                <a:ea typeface="微软雅黑" pitchFamily="34" charset="-122"/>
                <a:cs typeface="Times New Roman" pitchFamily="18" charset="0"/>
              </a:rPr>
              <a:t>，路径长度是 </a:t>
            </a:r>
            <a:r>
              <a:rPr lang="en-US" altLang="zh-CN" sz="1600" dirty="0">
                <a:latin typeface="Times New Roman" pitchFamily="18" charset="0"/>
                <a:ea typeface="微软雅黑" pitchFamily="34" charset="-122"/>
                <a:cs typeface="Times New Roman" pitchFamily="18" charset="0"/>
              </a:rPr>
              <a:t>9 </a:t>
            </a:r>
            <a:r>
              <a:rPr lang="zh-CN" altLang="en-US" sz="1600" dirty="0">
                <a:latin typeface="Times New Roman" pitchFamily="18" charset="0"/>
                <a:ea typeface="微软雅黑" pitchFamily="34" charset="-122"/>
                <a:cs typeface="Times New Roman" pitchFamily="18" charset="0"/>
              </a:rPr>
              <a:t>；</a:t>
            </a:r>
            <a:endParaRPr lang="en-US" altLang="zh-CN" sz="1600" dirty="0">
              <a:latin typeface="Times New Roman" pitchFamily="18" charset="0"/>
              <a:ea typeface="微软雅黑" pitchFamily="34" charset="-122"/>
              <a:cs typeface="Times New Roman" pitchFamily="18" charset="0"/>
            </a:endParaRPr>
          </a:p>
          <a:p>
            <a:pPr>
              <a:spcBef>
                <a:spcPts val="600"/>
              </a:spcBef>
            </a:pPr>
            <a:r>
              <a:rPr lang="en-US" altLang="zh-CN" sz="1600" dirty="0">
                <a:latin typeface="Times New Roman" pitchFamily="18" charset="0"/>
                <a:ea typeface="微软雅黑" pitchFamily="34" charset="-122"/>
                <a:cs typeface="Times New Roman" pitchFamily="18" charset="0"/>
              </a:rPr>
              <a:t>V1</a:t>
            </a:r>
            <a:r>
              <a:rPr lang="zh-CN" altLang="en-US" sz="1600" dirty="0">
                <a:latin typeface="Times New Roman" pitchFamily="18" charset="0"/>
                <a:ea typeface="微软雅黑" pitchFamily="34" charset="-122"/>
                <a:cs typeface="Times New Roman" pitchFamily="18" charset="0"/>
              </a:rPr>
              <a:t>到</a:t>
            </a:r>
            <a:r>
              <a:rPr lang="en-US" altLang="zh-CN" sz="1600" dirty="0">
                <a:latin typeface="Times New Roman" pitchFamily="18" charset="0"/>
                <a:ea typeface="微软雅黑" pitchFamily="34" charset="-122"/>
                <a:cs typeface="Times New Roman" pitchFamily="18" charset="0"/>
              </a:rPr>
              <a:t>V2 </a:t>
            </a:r>
            <a:r>
              <a:rPr lang="zh-CN" altLang="en-US" sz="1600" dirty="0">
                <a:latin typeface="Times New Roman" pitchFamily="18" charset="0"/>
                <a:ea typeface="微软雅黑" pitchFamily="34" charset="-122"/>
                <a:cs typeface="Times New Roman" pitchFamily="18" charset="0"/>
              </a:rPr>
              <a:t>：最短路径是</a:t>
            </a:r>
            <a:r>
              <a:rPr lang="en-US" altLang="zh-CN" sz="1600" dirty="0">
                <a:latin typeface="Times New Roman" pitchFamily="18" charset="0"/>
                <a:ea typeface="微软雅黑" pitchFamily="34" charset="-122"/>
                <a:cs typeface="Times New Roman" pitchFamily="18" charset="0"/>
              </a:rPr>
              <a:t>{ 1, 2 } </a:t>
            </a:r>
            <a:r>
              <a:rPr lang="zh-CN" altLang="en-US" sz="1600" dirty="0">
                <a:latin typeface="Times New Roman" pitchFamily="18" charset="0"/>
                <a:ea typeface="微软雅黑" pitchFamily="34" charset="-122"/>
                <a:cs typeface="Times New Roman" pitchFamily="18" charset="0"/>
              </a:rPr>
              <a:t>，    路径长度是 </a:t>
            </a:r>
            <a:r>
              <a:rPr lang="en-US" altLang="zh-CN" sz="1600" dirty="0">
                <a:latin typeface="Times New Roman" pitchFamily="18" charset="0"/>
                <a:ea typeface="微软雅黑" pitchFamily="34" charset="-122"/>
                <a:cs typeface="Times New Roman" pitchFamily="18" charset="0"/>
              </a:rPr>
              <a:t>4 </a:t>
            </a:r>
            <a:r>
              <a:rPr lang="zh-CN" altLang="en-US" sz="1600" dirty="0">
                <a:latin typeface="Times New Roman" pitchFamily="18" charset="0"/>
                <a:ea typeface="微软雅黑" pitchFamily="34" charset="-122"/>
                <a:cs typeface="Times New Roman" pitchFamily="18" charset="0"/>
              </a:rPr>
              <a:t>；</a:t>
            </a:r>
          </a:p>
          <a:p>
            <a:pPr>
              <a:spcBef>
                <a:spcPts val="600"/>
              </a:spcBef>
            </a:pPr>
            <a:r>
              <a:rPr lang="en-US" altLang="zh-CN" sz="1600" dirty="0">
                <a:latin typeface="Times New Roman" pitchFamily="18" charset="0"/>
                <a:ea typeface="微软雅黑" pitchFamily="34" charset="-122"/>
                <a:cs typeface="Times New Roman" pitchFamily="18" charset="0"/>
              </a:rPr>
              <a:t>V2</a:t>
            </a:r>
            <a:r>
              <a:rPr lang="zh-CN" altLang="en-US" sz="1600" dirty="0">
                <a:latin typeface="Times New Roman" pitchFamily="18" charset="0"/>
                <a:ea typeface="微软雅黑" pitchFamily="34" charset="-122"/>
                <a:cs typeface="Times New Roman" pitchFamily="18" charset="0"/>
              </a:rPr>
              <a:t>到</a:t>
            </a:r>
            <a:r>
              <a:rPr lang="en-US" altLang="zh-CN" sz="1600" dirty="0">
                <a:latin typeface="Times New Roman" pitchFamily="18" charset="0"/>
                <a:ea typeface="微软雅黑" pitchFamily="34" charset="-122"/>
                <a:cs typeface="Times New Roman" pitchFamily="18" charset="0"/>
              </a:rPr>
              <a:t>V0 </a:t>
            </a:r>
            <a:r>
              <a:rPr lang="zh-CN" altLang="en-US" sz="1600" dirty="0">
                <a:latin typeface="Times New Roman" pitchFamily="18" charset="0"/>
                <a:ea typeface="微软雅黑" pitchFamily="34" charset="-122"/>
                <a:cs typeface="Times New Roman" pitchFamily="18" charset="0"/>
              </a:rPr>
              <a:t>：最短路径是</a:t>
            </a:r>
            <a:r>
              <a:rPr lang="en-US" altLang="zh-CN" sz="1600" dirty="0">
                <a:latin typeface="Times New Roman" pitchFamily="18" charset="0"/>
                <a:ea typeface="微软雅黑" pitchFamily="34" charset="-122"/>
                <a:cs typeface="Times New Roman" pitchFamily="18" charset="0"/>
              </a:rPr>
              <a:t>{ 2, 0 } </a:t>
            </a:r>
            <a:r>
              <a:rPr lang="zh-CN" altLang="en-US" sz="1600" dirty="0">
                <a:latin typeface="Times New Roman" pitchFamily="18" charset="0"/>
                <a:ea typeface="微软雅黑" pitchFamily="34" charset="-122"/>
                <a:cs typeface="Times New Roman" pitchFamily="18" charset="0"/>
              </a:rPr>
              <a:t>，    路径长度是 </a:t>
            </a:r>
            <a:r>
              <a:rPr lang="en-US" altLang="zh-CN" sz="1600" dirty="0">
                <a:latin typeface="Times New Roman" pitchFamily="18" charset="0"/>
                <a:ea typeface="微软雅黑" pitchFamily="34" charset="-122"/>
                <a:cs typeface="Times New Roman" pitchFamily="18" charset="0"/>
              </a:rPr>
              <a:t>5 </a:t>
            </a:r>
            <a:r>
              <a:rPr lang="zh-CN" altLang="en-US" sz="1600" dirty="0">
                <a:latin typeface="Times New Roman" pitchFamily="18" charset="0"/>
                <a:ea typeface="微软雅黑" pitchFamily="34" charset="-122"/>
                <a:cs typeface="Times New Roman" pitchFamily="18" charset="0"/>
              </a:rPr>
              <a:t>；</a:t>
            </a:r>
          </a:p>
          <a:p>
            <a:pPr>
              <a:spcBef>
                <a:spcPts val="600"/>
              </a:spcBef>
            </a:pPr>
            <a:r>
              <a:rPr lang="en-US" altLang="zh-CN" sz="1600" dirty="0">
                <a:latin typeface="Times New Roman" pitchFamily="18" charset="0"/>
                <a:ea typeface="微软雅黑" pitchFamily="34" charset="-122"/>
                <a:cs typeface="Times New Roman" pitchFamily="18" charset="0"/>
              </a:rPr>
              <a:t>V2</a:t>
            </a:r>
            <a:r>
              <a:rPr lang="zh-CN" altLang="en-US" sz="1600" dirty="0">
                <a:latin typeface="Times New Roman" pitchFamily="18" charset="0"/>
                <a:ea typeface="微软雅黑" pitchFamily="34" charset="-122"/>
                <a:cs typeface="Times New Roman" pitchFamily="18" charset="0"/>
              </a:rPr>
              <a:t>到</a:t>
            </a:r>
            <a:r>
              <a:rPr lang="en-US" altLang="zh-CN" sz="1600" dirty="0">
                <a:latin typeface="Times New Roman" pitchFamily="18" charset="0"/>
                <a:ea typeface="微软雅黑" pitchFamily="34" charset="-122"/>
                <a:cs typeface="Times New Roman" pitchFamily="18" charset="0"/>
              </a:rPr>
              <a:t>V1 </a:t>
            </a:r>
            <a:r>
              <a:rPr lang="zh-CN" altLang="en-US" sz="1600" dirty="0">
                <a:latin typeface="Times New Roman" pitchFamily="18" charset="0"/>
                <a:ea typeface="微软雅黑" pitchFamily="34" charset="-122"/>
                <a:cs typeface="Times New Roman" pitchFamily="18" charset="0"/>
              </a:rPr>
              <a:t>：最短路径是</a:t>
            </a:r>
            <a:r>
              <a:rPr lang="en-US" altLang="zh-CN" sz="1600" dirty="0">
                <a:latin typeface="Times New Roman" pitchFamily="18" charset="0"/>
                <a:ea typeface="微软雅黑" pitchFamily="34" charset="-122"/>
                <a:cs typeface="Times New Roman" pitchFamily="18" charset="0"/>
              </a:rPr>
              <a:t>{ 2, 0, 1 } </a:t>
            </a:r>
            <a:r>
              <a:rPr lang="zh-CN" altLang="en-US" sz="1600" dirty="0">
                <a:latin typeface="Times New Roman" pitchFamily="18" charset="0"/>
                <a:ea typeface="微软雅黑" pitchFamily="34" charset="-122"/>
                <a:cs typeface="Times New Roman" pitchFamily="18" charset="0"/>
              </a:rPr>
              <a:t>，路径长度是 </a:t>
            </a:r>
            <a:r>
              <a:rPr lang="en-US" altLang="zh-CN" sz="1600" dirty="0">
                <a:latin typeface="Times New Roman" pitchFamily="18" charset="0"/>
                <a:ea typeface="微软雅黑" pitchFamily="34" charset="-122"/>
                <a:cs typeface="Times New Roman" pitchFamily="18" charset="0"/>
              </a:rPr>
              <a:t>7 </a:t>
            </a:r>
            <a:r>
              <a:rPr lang="zh-CN" altLang="en-US" sz="1600" dirty="0">
                <a:latin typeface="Times New Roman" pitchFamily="18" charset="0"/>
                <a:ea typeface="微软雅黑" pitchFamily="34" charset="-122"/>
                <a:cs typeface="Times New Roman" pitchFamily="18" charset="0"/>
              </a:rPr>
              <a:t>；</a:t>
            </a:r>
          </a:p>
        </p:txBody>
      </p:sp>
      <p:grpSp>
        <p:nvGrpSpPr>
          <p:cNvPr id="87" name="Group 11"/>
          <p:cNvGrpSpPr>
            <a:grpSpLocks/>
          </p:cNvGrpSpPr>
          <p:nvPr/>
        </p:nvGrpSpPr>
        <p:grpSpPr bwMode="auto">
          <a:xfrm>
            <a:off x="6176963" y="4128297"/>
            <a:ext cx="2001838" cy="1454150"/>
            <a:chOff x="0" y="0"/>
            <a:chExt cx="1261" cy="916"/>
          </a:xfrm>
        </p:grpSpPr>
        <p:sp>
          <p:nvSpPr>
            <p:cNvPr id="88" name="Oval 12"/>
            <p:cNvSpPr>
              <a:spLocks noChangeArrowheads="1"/>
            </p:cNvSpPr>
            <p:nvPr/>
          </p:nvSpPr>
          <p:spPr bwMode="auto">
            <a:xfrm>
              <a:off x="944" y="98"/>
              <a:ext cx="317"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V</a:t>
              </a:r>
              <a:r>
                <a:rPr lang="en-US" sz="2400" baseline="-18000"/>
                <a:t>1</a:t>
              </a:r>
            </a:p>
          </p:txBody>
        </p:sp>
        <p:sp>
          <p:nvSpPr>
            <p:cNvPr id="89" name="Rectangle 13"/>
            <p:cNvSpPr>
              <a:spLocks noChangeArrowheads="1"/>
            </p:cNvSpPr>
            <p:nvPr/>
          </p:nvSpPr>
          <p:spPr bwMode="auto">
            <a:xfrm>
              <a:off x="920" y="371"/>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4</a:t>
              </a:r>
            </a:p>
          </p:txBody>
        </p:sp>
        <p:sp>
          <p:nvSpPr>
            <p:cNvPr id="90" name="Line 14"/>
            <p:cNvSpPr>
              <a:spLocks noChangeShapeType="1"/>
            </p:cNvSpPr>
            <p:nvPr/>
          </p:nvSpPr>
          <p:spPr bwMode="auto">
            <a:xfrm flipH="1">
              <a:off x="800" y="347"/>
              <a:ext cx="249" cy="317"/>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91" name="Rectangle 15"/>
            <p:cNvSpPr>
              <a:spLocks noChangeArrowheads="1"/>
            </p:cNvSpPr>
            <p:nvPr/>
          </p:nvSpPr>
          <p:spPr bwMode="auto">
            <a:xfrm>
              <a:off x="368" y="315"/>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8</a:t>
              </a:r>
            </a:p>
          </p:txBody>
        </p:sp>
        <p:sp>
          <p:nvSpPr>
            <p:cNvPr id="92" name="Line 16"/>
            <p:cNvSpPr>
              <a:spLocks noChangeShapeType="1"/>
            </p:cNvSpPr>
            <p:nvPr/>
          </p:nvSpPr>
          <p:spPr bwMode="auto">
            <a:xfrm>
              <a:off x="224" y="339"/>
              <a:ext cx="416" cy="36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93" name="Rectangle 17"/>
            <p:cNvSpPr>
              <a:spLocks noChangeArrowheads="1"/>
            </p:cNvSpPr>
            <p:nvPr/>
          </p:nvSpPr>
          <p:spPr bwMode="auto">
            <a:xfrm>
              <a:off x="488" y="0"/>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2</a:t>
              </a:r>
            </a:p>
          </p:txBody>
        </p:sp>
        <p:sp>
          <p:nvSpPr>
            <p:cNvPr id="94" name="Line 18"/>
            <p:cNvSpPr>
              <a:spLocks noChangeShapeType="1"/>
            </p:cNvSpPr>
            <p:nvPr/>
          </p:nvSpPr>
          <p:spPr bwMode="auto">
            <a:xfrm flipV="1">
              <a:off x="328" y="219"/>
              <a:ext cx="612"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95" name="Oval 19"/>
            <p:cNvSpPr>
              <a:spLocks noChangeArrowheads="1"/>
            </p:cNvSpPr>
            <p:nvPr/>
          </p:nvSpPr>
          <p:spPr bwMode="auto">
            <a:xfrm>
              <a:off x="592" y="667"/>
              <a:ext cx="317"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V</a:t>
              </a:r>
              <a:r>
                <a:rPr lang="en-US" sz="2400" baseline="-18000"/>
                <a:t>2</a:t>
              </a:r>
            </a:p>
          </p:txBody>
        </p:sp>
        <p:sp>
          <p:nvSpPr>
            <p:cNvPr id="96" name="Oval 20"/>
            <p:cNvSpPr>
              <a:spLocks noChangeArrowheads="1"/>
            </p:cNvSpPr>
            <p:nvPr/>
          </p:nvSpPr>
          <p:spPr bwMode="auto">
            <a:xfrm>
              <a:off x="0" y="91"/>
              <a:ext cx="317"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V</a:t>
              </a:r>
              <a:r>
                <a:rPr lang="en-US" sz="2400" baseline="-18000"/>
                <a:t>0</a:t>
              </a:r>
            </a:p>
          </p:txBody>
        </p:sp>
        <p:sp>
          <p:nvSpPr>
            <p:cNvPr id="97" name="未知"/>
            <p:cNvSpPr>
              <a:spLocks/>
            </p:cNvSpPr>
            <p:nvPr/>
          </p:nvSpPr>
          <p:spPr bwMode="auto">
            <a:xfrm>
              <a:off x="120" y="323"/>
              <a:ext cx="480" cy="520"/>
            </a:xfrm>
            <a:custGeom>
              <a:avLst/>
              <a:gdLst>
                <a:gd name="T0" fmla="*/ 480 w 480"/>
                <a:gd name="T1" fmla="*/ 480 h 520"/>
                <a:gd name="T2" fmla="*/ 336 w 480"/>
                <a:gd name="T3" fmla="*/ 480 h 520"/>
                <a:gd name="T4" fmla="*/ 96 w 480"/>
                <a:gd name="T5" fmla="*/ 240 h 520"/>
                <a:gd name="T6" fmla="*/ 0 w 480"/>
                <a:gd name="T7" fmla="*/ 0 h 520"/>
              </a:gdLst>
              <a:ahLst/>
              <a:cxnLst>
                <a:cxn ang="0">
                  <a:pos x="T0" y="T1"/>
                </a:cxn>
                <a:cxn ang="0">
                  <a:pos x="T2" y="T3"/>
                </a:cxn>
                <a:cxn ang="0">
                  <a:pos x="T4" y="T5"/>
                </a:cxn>
                <a:cxn ang="0">
                  <a:pos x="T6" y="T7"/>
                </a:cxn>
              </a:cxnLst>
              <a:rect l="0" t="0" r="r" b="b"/>
              <a:pathLst>
                <a:path w="480" h="520">
                  <a:moveTo>
                    <a:pt x="480" y="480"/>
                  </a:moveTo>
                  <a:cubicBezTo>
                    <a:pt x="440" y="500"/>
                    <a:pt x="400" y="520"/>
                    <a:pt x="336" y="480"/>
                  </a:cubicBezTo>
                  <a:cubicBezTo>
                    <a:pt x="272" y="440"/>
                    <a:pt x="152" y="320"/>
                    <a:pt x="96" y="240"/>
                  </a:cubicBezTo>
                  <a:cubicBezTo>
                    <a:pt x="40" y="160"/>
                    <a:pt x="16" y="40"/>
                    <a:pt x="0" y="0"/>
                  </a:cubicBezTo>
                </a:path>
              </a:pathLst>
            </a:custGeom>
            <a:noFill/>
            <a:ln w="19050" cap="flat"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400"/>
            </a:p>
          </p:txBody>
        </p:sp>
        <p:sp>
          <p:nvSpPr>
            <p:cNvPr id="98" name="Rectangle 22"/>
            <p:cNvSpPr>
              <a:spLocks noChangeArrowheads="1"/>
            </p:cNvSpPr>
            <p:nvPr/>
          </p:nvSpPr>
          <p:spPr bwMode="auto">
            <a:xfrm>
              <a:off x="93" y="576"/>
              <a:ext cx="2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5</a:t>
              </a:r>
            </a:p>
          </p:txBody>
        </p:sp>
      </p:grpSp>
    </p:spTree>
    <p:extLst>
      <p:ext uri="{BB962C8B-B14F-4D97-AF65-F5344CB8AC3E}">
        <p14:creationId xmlns:p14="http://schemas.microsoft.com/office/powerpoint/2010/main" val="315457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每一对顶点间的最短路径</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24</a:t>
            </a:fld>
            <a:endParaRPr lang="zh-CN" altLang="en-US" dirty="0"/>
          </a:p>
        </p:txBody>
      </p:sp>
      <p:sp>
        <p:nvSpPr>
          <p:cNvPr id="6" name="矩形 5"/>
          <p:cNvSpPr/>
          <p:nvPr/>
        </p:nvSpPr>
        <p:spPr>
          <a:xfrm>
            <a:off x="414867" y="934406"/>
            <a:ext cx="4072466" cy="5109091"/>
          </a:xfrm>
          <a:prstGeom prst="rect">
            <a:avLst/>
          </a:prstGeom>
        </p:spPr>
        <p:txBody>
          <a:bodyPr wrap="square">
            <a:spAutoFit/>
          </a:bodyPr>
          <a:lstStyle/>
          <a:p>
            <a:pPr>
              <a:spcBef>
                <a:spcPts val="600"/>
              </a:spcBef>
            </a:pPr>
            <a:r>
              <a:rPr lang="en-US" altLang="zh-CN" sz="1600" dirty="0">
                <a:latin typeface="Times New Roman" pitchFamily="18" charset="0"/>
                <a:cs typeface="Times New Roman" pitchFamily="18" charset="0"/>
              </a:rPr>
              <a:t>int  A[MAX_VEX][MAX_VEX] ;</a:t>
            </a:r>
          </a:p>
          <a:p>
            <a:pPr>
              <a:spcBef>
                <a:spcPts val="600"/>
              </a:spcBef>
            </a:pPr>
            <a:r>
              <a:rPr lang="en-US" altLang="zh-CN" sz="1600" dirty="0">
                <a:latin typeface="Times New Roman" pitchFamily="18" charset="0"/>
                <a:cs typeface="Times New Roman" pitchFamily="18" charset="0"/>
              </a:rPr>
              <a:t>int  Path[MAX_VEX][MAX_VEX] ;</a:t>
            </a:r>
          </a:p>
          <a:p>
            <a:pPr>
              <a:spcBef>
                <a:spcPts val="600"/>
              </a:spcBef>
            </a:pPr>
            <a:r>
              <a:rPr lang="en-US" altLang="zh-CN" sz="1600" dirty="0">
                <a:latin typeface="Times New Roman" pitchFamily="18" charset="0"/>
                <a:cs typeface="Times New Roman" pitchFamily="18" charset="0"/>
              </a:rPr>
              <a:t>void </a:t>
            </a:r>
            <a:r>
              <a:rPr lang="en-US" altLang="zh-CN" sz="1600" dirty="0" err="1">
                <a:latin typeface="Times New Roman" pitchFamily="18" charset="0"/>
                <a:cs typeface="Times New Roman" pitchFamily="18" charset="0"/>
              </a:rPr>
              <a:t>Floyd_path</a:t>
            </a: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AdjGraph</a:t>
            </a:r>
            <a:r>
              <a:rPr lang="en-US" altLang="zh-CN" sz="1600" dirty="0">
                <a:latin typeface="Times New Roman" pitchFamily="18" charset="0"/>
                <a:cs typeface="Times New Roman" pitchFamily="18" charset="0"/>
              </a:rPr>
              <a:t> *G)</a:t>
            </a:r>
          </a:p>
          <a:p>
            <a:pPr>
              <a:spcBef>
                <a:spcPts val="600"/>
              </a:spcBef>
            </a:pPr>
            <a:r>
              <a:rPr lang="en-US" altLang="zh-CN" sz="1600" dirty="0">
                <a:latin typeface="Times New Roman" pitchFamily="18" charset="0"/>
                <a:cs typeface="Times New Roman" pitchFamily="18" charset="0"/>
              </a:rPr>
              <a:t>{  int j, k, m ; </a:t>
            </a:r>
          </a:p>
          <a:p>
            <a:pPr>
              <a:spcBef>
                <a:spcPts val="600"/>
              </a:spcBef>
            </a:pPr>
            <a:r>
              <a:rPr lang="en-US" altLang="zh-CN" sz="1600" dirty="0">
                <a:latin typeface="Times New Roman" pitchFamily="18" charset="0"/>
                <a:cs typeface="Times New Roman" pitchFamily="18" charset="0"/>
              </a:rPr>
              <a:t>for ( j=0; j&lt;G-&gt;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j++)</a:t>
            </a:r>
          </a:p>
          <a:p>
            <a:pPr>
              <a:spcBef>
                <a:spcPts val="600"/>
              </a:spcBef>
            </a:pPr>
            <a:r>
              <a:rPr lang="en-US" altLang="zh-CN" sz="1600" dirty="0">
                <a:latin typeface="Times New Roman" pitchFamily="18" charset="0"/>
                <a:cs typeface="Times New Roman" pitchFamily="18" charset="0"/>
              </a:rPr>
              <a:t>for ( k=0; k&lt;G-&gt;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k++)</a:t>
            </a:r>
          </a:p>
          <a:p>
            <a:pPr>
              <a:spcBef>
                <a:spcPts val="600"/>
              </a:spcBef>
            </a:pPr>
            <a:r>
              <a:rPr lang="en-US" altLang="zh-CN" sz="1600" dirty="0">
                <a:latin typeface="Times New Roman" pitchFamily="18" charset="0"/>
                <a:cs typeface="Times New Roman" pitchFamily="18" charset="0"/>
              </a:rPr>
              <a:t>{  A[j][k]=G-&gt;</a:t>
            </a:r>
            <a:r>
              <a:rPr lang="en-US" altLang="zh-CN" sz="1600" dirty="0" err="1">
                <a:latin typeface="Times New Roman" pitchFamily="18" charset="0"/>
                <a:cs typeface="Times New Roman" pitchFamily="18" charset="0"/>
              </a:rPr>
              <a:t>adj</a:t>
            </a:r>
            <a:r>
              <a:rPr lang="en-US" altLang="zh-CN" sz="1600" dirty="0">
                <a:latin typeface="Times New Roman" pitchFamily="18" charset="0"/>
                <a:cs typeface="Times New Roman" pitchFamily="18" charset="0"/>
              </a:rPr>
              <a:t>[j][k] ; Path[j][k]=-1 ;  }</a:t>
            </a:r>
          </a:p>
          <a:p>
            <a:pPr>
              <a:spcBef>
                <a:spcPts val="600"/>
              </a:spcBef>
            </a:pP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各数组的初始化  *</a:t>
            </a:r>
            <a:r>
              <a:rPr lang="en-US" altLang="zh-CN" sz="1600" dirty="0">
                <a:latin typeface="Times New Roman" pitchFamily="18" charset="0"/>
                <a:cs typeface="Times New Roman" pitchFamily="18" charset="0"/>
              </a:rPr>
              <a:t>/</a:t>
            </a:r>
          </a:p>
          <a:p>
            <a:pPr>
              <a:spcBef>
                <a:spcPts val="600"/>
              </a:spcBef>
            </a:pPr>
            <a:r>
              <a:rPr lang="en-US" altLang="zh-CN" sz="1600" dirty="0">
                <a:latin typeface="Times New Roman" pitchFamily="18" charset="0"/>
                <a:cs typeface="Times New Roman" pitchFamily="18" charset="0"/>
              </a:rPr>
              <a:t>for ( m=0; m&lt;G-&gt;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m++)</a:t>
            </a:r>
          </a:p>
          <a:p>
            <a:pPr>
              <a:spcBef>
                <a:spcPts val="600"/>
              </a:spcBef>
            </a:pPr>
            <a:r>
              <a:rPr lang="en-US" altLang="zh-CN" sz="1600" dirty="0">
                <a:latin typeface="Times New Roman" pitchFamily="18" charset="0"/>
                <a:cs typeface="Times New Roman" pitchFamily="18" charset="0"/>
              </a:rPr>
              <a:t>for ( j=0; j&lt;G-&gt;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j++)</a:t>
            </a:r>
          </a:p>
          <a:p>
            <a:pPr>
              <a:spcBef>
                <a:spcPts val="600"/>
              </a:spcBef>
            </a:pPr>
            <a:r>
              <a:rPr lang="en-US" altLang="zh-CN" sz="1600" dirty="0">
                <a:latin typeface="Times New Roman" pitchFamily="18" charset="0"/>
                <a:cs typeface="Times New Roman" pitchFamily="18" charset="0"/>
              </a:rPr>
              <a:t>for ( k=0; k&lt;G-&gt;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k++)</a:t>
            </a:r>
          </a:p>
          <a:p>
            <a:pPr>
              <a:spcBef>
                <a:spcPts val="600"/>
              </a:spcBef>
            </a:pPr>
            <a:r>
              <a:rPr lang="en-US" altLang="zh-CN" sz="1600" dirty="0">
                <a:latin typeface="Times New Roman" pitchFamily="18" charset="0"/>
                <a:cs typeface="Times New Roman" pitchFamily="18" charset="0"/>
              </a:rPr>
              <a:t>   if ((A[j][m]+A[m][k])&lt;A[j][k])</a:t>
            </a:r>
          </a:p>
          <a:p>
            <a:pPr>
              <a:spcBef>
                <a:spcPts val="600"/>
              </a:spcBef>
            </a:pPr>
            <a:r>
              <a:rPr lang="en-US" altLang="zh-CN" sz="1600" dirty="0">
                <a:latin typeface="Times New Roman" pitchFamily="18" charset="0"/>
                <a:cs typeface="Times New Roman" pitchFamily="18" charset="0"/>
              </a:rPr>
              <a:t>        {  A[j][k]=A[j][m]+A[m][k] ;</a:t>
            </a:r>
          </a:p>
          <a:p>
            <a:pPr>
              <a:spcBef>
                <a:spcPts val="600"/>
              </a:spcBef>
            </a:pPr>
            <a:r>
              <a:rPr lang="en-US" altLang="zh-CN" sz="1600" dirty="0">
                <a:latin typeface="Times New Roman" pitchFamily="18" charset="0"/>
                <a:cs typeface="Times New Roman" pitchFamily="18" charset="0"/>
              </a:rPr>
              <a:t>            Path[j][k]=k ; </a:t>
            </a:r>
          </a:p>
          <a:p>
            <a:pPr>
              <a:spcBef>
                <a:spcPts val="600"/>
              </a:spcBef>
            </a:pPr>
            <a:r>
              <a:rPr lang="en-US" altLang="zh-CN" sz="1600" dirty="0">
                <a:latin typeface="Times New Roman" pitchFamily="18" charset="0"/>
                <a:cs typeface="Times New Roman" pitchFamily="18" charset="0"/>
              </a:rPr>
              <a:t>        }    /*  </a:t>
            </a:r>
            <a:r>
              <a:rPr lang="zh-CN" altLang="en-US" sz="1600" dirty="0">
                <a:latin typeface="Times New Roman" pitchFamily="18" charset="0"/>
                <a:cs typeface="Times New Roman" pitchFamily="18" charset="0"/>
              </a:rPr>
              <a:t>修改数组</a:t>
            </a:r>
            <a:r>
              <a:rPr lang="en-US" altLang="zh-CN" sz="1600" dirty="0">
                <a:latin typeface="Times New Roman" pitchFamily="18" charset="0"/>
                <a:cs typeface="Times New Roman" pitchFamily="18" charset="0"/>
              </a:rPr>
              <a:t>A</a:t>
            </a:r>
            <a:r>
              <a:rPr lang="zh-CN" altLang="en-US" sz="1600" dirty="0">
                <a:latin typeface="Times New Roman" pitchFamily="18" charset="0"/>
                <a:cs typeface="Times New Roman" pitchFamily="18" charset="0"/>
              </a:rPr>
              <a:t>和</a:t>
            </a:r>
            <a:r>
              <a:rPr lang="en-US" altLang="zh-CN" sz="1600" dirty="0">
                <a:latin typeface="Times New Roman" pitchFamily="18" charset="0"/>
                <a:cs typeface="Times New Roman" pitchFamily="18" charset="0"/>
              </a:rPr>
              <a:t>Path</a:t>
            </a:r>
            <a:r>
              <a:rPr lang="zh-CN" altLang="en-US" sz="1600" dirty="0">
                <a:latin typeface="Times New Roman" pitchFamily="18" charset="0"/>
                <a:cs typeface="Times New Roman" pitchFamily="18" charset="0"/>
              </a:rPr>
              <a:t>的元素值  *</a:t>
            </a:r>
            <a:r>
              <a:rPr lang="en-US" altLang="zh-CN" sz="1600" dirty="0">
                <a:latin typeface="Times New Roman" pitchFamily="18" charset="0"/>
                <a:cs typeface="Times New Roman" pitchFamily="18" charset="0"/>
              </a:rPr>
              <a:t>/</a:t>
            </a:r>
          </a:p>
          <a:p>
            <a:endParaRPr lang="en-US" altLang="zh-CN" sz="1600" dirty="0">
              <a:latin typeface="Times New Roman" pitchFamily="18" charset="0"/>
              <a:cs typeface="Times New Roman" pitchFamily="18" charset="0"/>
            </a:endParaRPr>
          </a:p>
        </p:txBody>
      </p:sp>
      <p:sp>
        <p:nvSpPr>
          <p:cNvPr id="7" name="矩形 6"/>
          <p:cNvSpPr/>
          <p:nvPr/>
        </p:nvSpPr>
        <p:spPr>
          <a:xfrm>
            <a:off x="4572000" y="934406"/>
            <a:ext cx="4182533" cy="5186035"/>
          </a:xfrm>
          <a:prstGeom prst="rect">
            <a:avLst/>
          </a:prstGeom>
        </p:spPr>
        <p:txBody>
          <a:bodyPr wrap="square">
            <a:spAutoFit/>
          </a:bodyPr>
          <a:lstStyle/>
          <a:p>
            <a:pPr>
              <a:spcBef>
                <a:spcPts val="600"/>
              </a:spcBef>
            </a:pPr>
            <a:r>
              <a:rPr lang="en-US" altLang="zh-CN" sz="1600" dirty="0">
                <a:latin typeface="Times New Roman" pitchFamily="18" charset="0"/>
                <a:cs typeface="Times New Roman" pitchFamily="18" charset="0"/>
              </a:rPr>
              <a:t>for ( j=0; j&lt;G-&gt;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j++)</a:t>
            </a:r>
          </a:p>
          <a:p>
            <a:pPr>
              <a:spcBef>
                <a:spcPts val="600"/>
              </a:spcBef>
            </a:pPr>
            <a:r>
              <a:rPr lang="en-US" altLang="zh-CN" sz="1600" dirty="0">
                <a:latin typeface="Times New Roman" pitchFamily="18" charset="0"/>
                <a:cs typeface="Times New Roman" pitchFamily="18" charset="0"/>
              </a:rPr>
              <a:t>for ( k=0; k&lt;G-&gt;</a:t>
            </a:r>
            <a:r>
              <a:rPr lang="en-US" altLang="zh-CN" sz="1600" dirty="0" err="1">
                <a:latin typeface="Times New Roman" pitchFamily="18" charset="0"/>
                <a:cs typeface="Times New Roman" pitchFamily="18" charset="0"/>
              </a:rPr>
              <a:t>vexnum</a:t>
            </a:r>
            <a:r>
              <a:rPr lang="en-US" altLang="zh-CN" sz="1600" dirty="0">
                <a:latin typeface="Times New Roman" pitchFamily="18" charset="0"/>
                <a:cs typeface="Times New Roman" pitchFamily="18" charset="0"/>
              </a:rPr>
              <a:t>; k++)</a:t>
            </a:r>
          </a:p>
          <a:p>
            <a:pPr>
              <a:spcBef>
                <a:spcPts val="600"/>
              </a:spcBef>
            </a:pPr>
            <a:r>
              <a:rPr lang="en-US" altLang="zh-CN" sz="1600" dirty="0">
                <a:latin typeface="Times New Roman" pitchFamily="18" charset="0"/>
                <a:cs typeface="Times New Roman" pitchFamily="18" charset="0"/>
              </a:rPr>
              <a:t>if (j!=k)</a:t>
            </a:r>
          </a:p>
          <a:p>
            <a:pPr>
              <a:spcBef>
                <a:spcPts val="600"/>
              </a:spcBef>
            </a:pPr>
            <a:r>
              <a:rPr lang="en-US" altLang="zh-CN" sz="1600" dirty="0">
                <a:latin typeface="Times New Roman" pitchFamily="18" charset="0"/>
                <a:cs typeface="Times New Roman" pitchFamily="18" charset="0"/>
              </a:rPr>
              <a:t>    {  </a:t>
            </a:r>
            <a:r>
              <a:rPr lang="en-US" altLang="zh-CN" sz="1600" dirty="0" err="1">
                <a:latin typeface="Times New Roman" pitchFamily="18" charset="0"/>
                <a:cs typeface="Times New Roman" pitchFamily="18" charset="0"/>
              </a:rPr>
              <a:t>printf</a:t>
            </a:r>
            <a:r>
              <a:rPr lang="en-US" altLang="zh-CN" sz="1600" dirty="0">
                <a:latin typeface="Times New Roman" pitchFamily="18" charset="0"/>
                <a:cs typeface="Times New Roman" pitchFamily="18" charset="0"/>
              </a:rPr>
              <a:t>(“%d</a:t>
            </a:r>
            <a:r>
              <a:rPr lang="zh-CN" altLang="en-US" sz="1600" dirty="0">
                <a:latin typeface="Times New Roman" pitchFamily="18" charset="0"/>
                <a:cs typeface="Times New Roman" pitchFamily="18" charset="0"/>
              </a:rPr>
              <a:t>到</a:t>
            </a:r>
            <a:r>
              <a:rPr lang="en-US" altLang="zh-CN" sz="1600" dirty="0">
                <a:latin typeface="Times New Roman" pitchFamily="18" charset="0"/>
                <a:cs typeface="Times New Roman" pitchFamily="18" charset="0"/>
              </a:rPr>
              <a:t>%d</a:t>
            </a:r>
            <a:r>
              <a:rPr lang="zh-CN" altLang="en-US" sz="1600" dirty="0">
                <a:latin typeface="Times New Roman" pitchFamily="18" charset="0"/>
                <a:cs typeface="Times New Roman" pitchFamily="18" charset="0"/>
              </a:rPr>
              <a:t>的最短路径为</a:t>
            </a:r>
            <a:r>
              <a:rPr lang="en-US" altLang="zh-CN" sz="1600" dirty="0">
                <a:latin typeface="Times New Roman" pitchFamily="18" charset="0"/>
                <a:cs typeface="Times New Roman" pitchFamily="18" charset="0"/>
              </a:rPr>
              <a:t>:\n”, j, k) ;</a:t>
            </a:r>
          </a:p>
          <a:p>
            <a:pPr>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printf</a:t>
            </a:r>
            <a:r>
              <a:rPr lang="en-US" altLang="zh-CN" sz="1600" dirty="0">
                <a:latin typeface="Times New Roman" pitchFamily="18" charset="0"/>
                <a:cs typeface="Times New Roman" pitchFamily="18" charset="0"/>
              </a:rPr>
              <a:t>(“%d  ”,j) ; </a:t>
            </a:r>
            <a:r>
              <a:rPr lang="en-US" altLang="zh-CN" sz="1600" dirty="0" err="1">
                <a:latin typeface="Times New Roman" pitchFamily="18" charset="0"/>
                <a:cs typeface="Times New Roman" pitchFamily="18" charset="0"/>
              </a:rPr>
              <a:t>prn_pass</a:t>
            </a:r>
            <a:r>
              <a:rPr lang="en-US" altLang="zh-CN" sz="1600" dirty="0">
                <a:latin typeface="Times New Roman" pitchFamily="18" charset="0"/>
                <a:cs typeface="Times New Roman" pitchFamily="18" charset="0"/>
              </a:rPr>
              <a:t>(j, k) ;</a:t>
            </a:r>
          </a:p>
          <a:p>
            <a:pPr>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printf</a:t>
            </a:r>
            <a:r>
              <a:rPr lang="en-US" altLang="zh-CN" sz="1600" dirty="0">
                <a:latin typeface="Times New Roman" pitchFamily="18" charset="0"/>
                <a:cs typeface="Times New Roman" pitchFamily="18" charset="0"/>
              </a:rPr>
              <a:t>(“%d  ”, k) ;</a:t>
            </a:r>
          </a:p>
          <a:p>
            <a:pPr>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printf</a:t>
            </a:r>
            <a:r>
              <a:rPr lang="en-US" altLang="zh-CN" sz="1600" dirty="0">
                <a:latin typeface="Times New Roman" pitchFamily="18" charset="0"/>
                <a:cs typeface="Times New Roman" pitchFamily="18" charset="0"/>
              </a:rPr>
              <a:t>(“</a:t>
            </a:r>
            <a:r>
              <a:rPr lang="zh-CN" altLang="en-US" sz="1600" dirty="0">
                <a:latin typeface="Times New Roman" pitchFamily="18" charset="0"/>
                <a:cs typeface="Times New Roman" pitchFamily="18" charset="0"/>
              </a:rPr>
              <a:t>最短路径长度为</a:t>
            </a:r>
            <a:r>
              <a:rPr lang="en-US" altLang="zh-CN" sz="1600" dirty="0">
                <a:latin typeface="Times New Roman" pitchFamily="18" charset="0"/>
                <a:cs typeface="Times New Roman" pitchFamily="18" charset="0"/>
              </a:rPr>
              <a:t>: %d\</a:t>
            </a:r>
            <a:r>
              <a:rPr lang="en-US" altLang="zh-CN" sz="1600" dirty="0" err="1">
                <a:latin typeface="Times New Roman" pitchFamily="18" charset="0"/>
                <a:cs typeface="Times New Roman" pitchFamily="18" charset="0"/>
              </a:rPr>
              <a:t>n”,A</a:t>
            </a:r>
            <a:r>
              <a:rPr lang="en-US" altLang="zh-CN" sz="1600" dirty="0">
                <a:latin typeface="Times New Roman" pitchFamily="18" charset="0"/>
                <a:cs typeface="Times New Roman" pitchFamily="18" charset="0"/>
              </a:rPr>
              <a:t>[j][k]) ;</a:t>
            </a:r>
          </a:p>
          <a:p>
            <a:pPr>
              <a:spcBef>
                <a:spcPts val="600"/>
              </a:spcBef>
            </a:pPr>
            <a:r>
              <a:rPr lang="en-US" altLang="zh-CN" sz="1600" dirty="0">
                <a:latin typeface="Times New Roman" pitchFamily="18" charset="0"/>
                <a:cs typeface="Times New Roman" pitchFamily="18" charset="0"/>
              </a:rPr>
              <a:t>    }</a:t>
            </a:r>
          </a:p>
          <a:p>
            <a:pPr>
              <a:spcBef>
                <a:spcPts val="600"/>
              </a:spcBef>
            </a:pPr>
            <a:r>
              <a:rPr lang="en-US" altLang="zh-CN" sz="1600" dirty="0">
                <a:latin typeface="Times New Roman" pitchFamily="18" charset="0"/>
                <a:cs typeface="Times New Roman" pitchFamily="18" charset="0"/>
              </a:rPr>
              <a:t>}      /*   end of Floyd  */</a:t>
            </a:r>
          </a:p>
          <a:p>
            <a:pPr>
              <a:spcBef>
                <a:spcPts val="600"/>
              </a:spcBef>
            </a:pPr>
            <a:r>
              <a:rPr lang="en-US" altLang="zh-CN" sz="1600" dirty="0">
                <a:latin typeface="Times New Roman" pitchFamily="18" charset="0"/>
                <a:cs typeface="Times New Roman" pitchFamily="18" charset="0"/>
              </a:rPr>
              <a:t>void  </a:t>
            </a:r>
            <a:r>
              <a:rPr lang="en-US" altLang="zh-CN" sz="1600" dirty="0" err="1">
                <a:latin typeface="Times New Roman" pitchFamily="18" charset="0"/>
                <a:cs typeface="Times New Roman" pitchFamily="18" charset="0"/>
              </a:rPr>
              <a:t>prn_pass</a:t>
            </a:r>
            <a:r>
              <a:rPr lang="en-US" altLang="zh-CN" sz="1600" dirty="0">
                <a:latin typeface="Times New Roman" pitchFamily="18" charset="0"/>
                <a:cs typeface="Times New Roman" pitchFamily="18" charset="0"/>
              </a:rPr>
              <a:t>(int j , int k)</a:t>
            </a:r>
          </a:p>
          <a:p>
            <a:pPr>
              <a:spcBef>
                <a:spcPts val="600"/>
              </a:spcBef>
            </a:pPr>
            <a:r>
              <a:rPr lang="en-US" altLang="zh-CN" sz="1600" dirty="0">
                <a:latin typeface="Times New Roman" pitchFamily="18" charset="0"/>
                <a:cs typeface="Times New Roman" pitchFamily="18" charset="0"/>
              </a:rPr>
              <a:t>{   if (Path[j][k]!=-1)</a:t>
            </a:r>
          </a:p>
          <a:p>
            <a:pPr>
              <a:spcBef>
                <a:spcPts val="600"/>
              </a:spcBef>
            </a:pPr>
            <a:r>
              <a:rPr lang="en-US" altLang="zh-CN" sz="1600" dirty="0">
                <a:latin typeface="Times New Roman" pitchFamily="18" charset="0"/>
                <a:cs typeface="Times New Roman" pitchFamily="18" charset="0"/>
              </a:rPr>
              <a:t>    {  </a:t>
            </a:r>
            <a:r>
              <a:rPr lang="en-US" altLang="zh-CN" sz="1600" dirty="0" err="1">
                <a:latin typeface="Times New Roman" pitchFamily="18" charset="0"/>
                <a:cs typeface="Times New Roman" pitchFamily="18" charset="0"/>
              </a:rPr>
              <a:t>prn_pass</a:t>
            </a:r>
            <a:r>
              <a:rPr lang="en-US" altLang="zh-CN" sz="1600" dirty="0">
                <a:latin typeface="Times New Roman" pitchFamily="18" charset="0"/>
                <a:cs typeface="Times New Roman" pitchFamily="18" charset="0"/>
              </a:rPr>
              <a:t>(j, Path[j][k]) ;</a:t>
            </a:r>
          </a:p>
          <a:p>
            <a:pPr>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printf</a:t>
            </a:r>
            <a:r>
              <a:rPr lang="en-US" altLang="zh-CN" sz="1600" dirty="0">
                <a:latin typeface="Times New Roman" pitchFamily="18" charset="0"/>
                <a:cs typeface="Times New Roman" pitchFamily="18" charset="0"/>
              </a:rPr>
              <a:t>(“, %d” , Path[j][k]) ;</a:t>
            </a:r>
          </a:p>
          <a:p>
            <a:pPr>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prn_pass</a:t>
            </a:r>
            <a:r>
              <a:rPr lang="en-US" altLang="zh-CN" sz="1600" dirty="0">
                <a:latin typeface="Times New Roman" pitchFamily="18" charset="0"/>
                <a:cs typeface="Times New Roman" pitchFamily="18" charset="0"/>
              </a:rPr>
              <a:t>(Path[j][k],  k) ;</a:t>
            </a:r>
          </a:p>
          <a:p>
            <a:pPr>
              <a:spcBef>
                <a:spcPts val="600"/>
              </a:spcBef>
            </a:pPr>
            <a:r>
              <a:rPr lang="en-US" altLang="zh-CN" sz="1600" dirty="0">
                <a:latin typeface="Times New Roman" pitchFamily="18" charset="0"/>
                <a:cs typeface="Times New Roman" pitchFamily="18" charset="0"/>
              </a:rPr>
              <a:t>     }</a:t>
            </a:r>
          </a:p>
          <a:p>
            <a:pPr>
              <a:spcBef>
                <a:spcPts val="600"/>
              </a:spcBef>
            </a:pPr>
            <a:r>
              <a:rPr lang="en-US" altLang="zh-CN" sz="1600" dirty="0">
                <a:latin typeface="Times New Roman" pitchFamily="18" charset="0"/>
                <a:cs typeface="Times New Roman" pitchFamily="18" charset="0"/>
              </a:rPr>
              <a:t>}</a:t>
            </a:r>
          </a:p>
        </p:txBody>
      </p:sp>
    </p:spTree>
    <p:extLst>
      <p:ext uri="{BB962C8B-B14F-4D97-AF65-F5344CB8AC3E}">
        <p14:creationId xmlns:p14="http://schemas.microsoft.com/office/powerpoint/2010/main" val="453727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每一对顶点间的最短路径</a:t>
            </a:r>
          </a:p>
        </p:txBody>
      </p:sp>
      <p:sp>
        <p:nvSpPr>
          <p:cNvPr id="3" name="内容占位符 2"/>
          <p:cNvSpPr>
            <a:spLocks noGrp="1"/>
          </p:cNvSpPr>
          <p:nvPr>
            <p:ph idx="1"/>
          </p:nvPr>
        </p:nvSpPr>
        <p:spPr/>
        <p:txBody>
          <a:bodyPr>
            <a:normAutofit fontScale="92500"/>
          </a:bodyPr>
          <a:lstStyle/>
          <a:p>
            <a:r>
              <a:rPr lang="en-US" altLang="zh-CN" b="1" dirty="0"/>
              <a:t>Floyd</a:t>
            </a:r>
            <a:r>
              <a:rPr lang="zh-CN" altLang="en-US" b="1" dirty="0"/>
              <a:t>算法分析</a:t>
            </a:r>
            <a:endParaRPr lang="en-US" altLang="zh-CN" b="1" dirty="0"/>
          </a:p>
          <a:p>
            <a:pPr lvl="1">
              <a:lnSpc>
                <a:spcPct val="150000"/>
              </a:lnSpc>
              <a:spcBef>
                <a:spcPts val="1200"/>
              </a:spcBef>
            </a:pPr>
            <a:r>
              <a:rPr lang="zh-CN" altLang="en-US" dirty="0">
                <a:latin typeface="Times New Roman" pitchFamily="18" charset="0"/>
                <a:cs typeface="Times New Roman" pitchFamily="18" charset="0"/>
              </a:rPr>
              <a:t>因为</a:t>
            </a:r>
            <a:r>
              <a:rPr lang="en-US" altLang="zh-CN" dirty="0">
                <a:latin typeface="Times New Roman" pitchFamily="18" charset="0"/>
                <a:cs typeface="Times New Roman" pitchFamily="18" charset="0"/>
              </a:rPr>
              <a:t>Floyd</a:t>
            </a:r>
            <a:r>
              <a:rPr lang="zh-CN" altLang="en-US" dirty="0">
                <a:latin typeface="Times New Roman" pitchFamily="18" charset="0"/>
                <a:cs typeface="Times New Roman" pitchFamily="18" charset="0"/>
              </a:rPr>
              <a:t>算法的时间复杂度主要在于三重</a:t>
            </a:r>
            <a:r>
              <a:rPr lang="en-US" altLang="zh-CN" dirty="0">
                <a:latin typeface="Times New Roman" pitchFamily="18" charset="0"/>
                <a:cs typeface="Times New Roman" pitchFamily="18" charset="0"/>
              </a:rPr>
              <a:t>for</a:t>
            </a:r>
            <a:r>
              <a:rPr lang="zh-CN" altLang="en-US" dirty="0">
                <a:latin typeface="Times New Roman" pitchFamily="18" charset="0"/>
                <a:cs typeface="Times New Roman" pitchFamily="18" charset="0"/>
              </a:rPr>
              <a:t>循环，所以很明显，其复杂度是</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n×n×n</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。对比起</a:t>
            </a:r>
            <a:r>
              <a:rPr lang="en-US" altLang="zh-CN" dirty="0"/>
              <a:t>Dijkstra</a:t>
            </a:r>
            <a:r>
              <a:rPr lang="zh-CN" altLang="en-US" dirty="0"/>
              <a:t>算法，</a:t>
            </a:r>
            <a:r>
              <a:rPr lang="en-US" altLang="zh-CN" dirty="0"/>
              <a:t>Floyd</a:t>
            </a:r>
            <a:r>
              <a:rPr lang="zh-CN" altLang="en-US" dirty="0"/>
              <a:t>算法在形式上比较简单。</a:t>
            </a:r>
            <a:endParaRPr lang="en-US" altLang="zh-CN" dirty="0"/>
          </a:p>
          <a:p>
            <a:pPr lvl="1">
              <a:lnSpc>
                <a:spcPct val="150000"/>
              </a:lnSpc>
              <a:spcBef>
                <a:spcPts val="1200"/>
              </a:spcBef>
            </a:pPr>
            <a:r>
              <a:rPr lang="zh-CN" altLang="en-US" dirty="0">
                <a:latin typeface="Times New Roman" pitchFamily="18" charset="0"/>
                <a:cs typeface="Times New Roman" pitchFamily="18" charset="0"/>
              </a:rPr>
              <a:t>若有向图中存在带负权值的边，但不存在负权值的回路时，则</a:t>
            </a:r>
            <a:r>
              <a:rPr lang="en-US" altLang="zh-CN" dirty="0">
                <a:latin typeface="Times New Roman" pitchFamily="18" charset="0"/>
                <a:cs typeface="Times New Roman" pitchFamily="18" charset="0"/>
              </a:rPr>
              <a:t>Floyd</a:t>
            </a:r>
            <a:r>
              <a:rPr lang="zh-CN" altLang="en-US" dirty="0">
                <a:latin typeface="Times New Roman" pitchFamily="18" charset="0"/>
                <a:cs typeface="Times New Roman" pitchFamily="18" charset="0"/>
              </a:rPr>
              <a:t>算法依然能够正常执行。</a:t>
            </a:r>
            <a:endParaRPr lang="en-US" altLang="zh-CN" dirty="0">
              <a:latin typeface="Times New Roman" pitchFamily="18" charset="0"/>
              <a:cs typeface="Times New Roman" pitchFamily="18" charset="0"/>
            </a:endParaRPr>
          </a:p>
          <a:p>
            <a:pPr lvl="1">
              <a:lnSpc>
                <a:spcPct val="150000"/>
              </a:lnSpc>
              <a:spcBef>
                <a:spcPts val="1200"/>
              </a:spcBef>
            </a:pPr>
            <a:r>
              <a:rPr lang="en-US" altLang="zh-CN" dirty="0">
                <a:latin typeface="Times New Roman" pitchFamily="18" charset="0"/>
                <a:cs typeface="Times New Roman" pitchFamily="18" charset="0"/>
              </a:rPr>
              <a:t>Floyd</a:t>
            </a:r>
            <a:r>
              <a:rPr lang="zh-CN" altLang="en-US" dirty="0">
                <a:latin typeface="Times New Roman" pitchFamily="18" charset="0"/>
                <a:cs typeface="Times New Roman" pitchFamily="18" charset="0"/>
              </a:rPr>
              <a:t>算法本质上是一个递推算法，其核心的运算是矩阵运算。</a:t>
            </a:r>
            <a:r>
              <a:rPr lang="en-US" altLang="zh-CN" dirty="0">
                <a:latin typeface="Times New Roman" pitchFamily="18" charset="0"/>
                <a:cs typeface="Times New Roman" pitchFamily="18" charset="0"/>
              </a:rPr>
              <a:t>Floyd</a:t>
            </a:r>
            <a:r>
              <a:rPr lang="zh-CN" altLang="en-US" dirty="0">
                <a:latin typeface="Times New Roman" pitchFamily="18" charset="0"/>
                <a:cs typeface="Times New Roman" pitchFamily="18" charset="0"/>
              </a:rPr>
              <a:t>算法的意义在于该算法将图论问题转化为代数问题进行求解，而</a:t>
            </a:r>
            <a:r>
              <a:rPr lang="zh-CN" altLang="en-US" dirty="0">
                <a:solidFill>
                  <a:srgbClr val="FF0000"/>
                </a:solidFill>
                <a:latin typeface="Times New Roman" pitchFamily="18" charset="0"/>
                <a:cs typeface="Times New Roman" pitchFamily="18" charset="0"/>
              </a:rPr>
              <a:t>图的邻接矩阵是问题转化的桥梁</a:t>
            </a:r>
            <a:r>
              <a:rPr lang="zh-CN" altLang="en-US" dirty="0">
                <a:latin typeface="Times New Roman" pitchFamily="18" charset="0"/>
                <a:cs typeface="Times New Roman" pitchFamily="18" charset="0"/>
              </a:rPr>
              <a:t>。图论问题是非数值计算问题，而矩阵的运算是典型的数值计算问题，这一转化实现了非数值计算与数值计算的统一。</a:t>
            </a:r>
            <a:endParaRPr lang="en-US" altLang="zh-CN" dirty="0">
              <a:latin typeface="Times New Roman" pitchFamily="18" charset="0"/>
              <a:cs typeface="Times New Roman" pitchFamily="18" charset="0"/>
            </a:endParaRPr>
          </a:p>
          <a:p>
            <a:pPr lvl="1"/>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25</a:t>
            </a:fld>
            <a:endParaRPr lang="zh-CN" altLang="en-US" dirty="0"/>
          </a:p>
        </p:txBody>
      </p:sp>
    </p:spTree>
    <p:extLst>
      <p:ext uri="{BB962C8B-B14F-4D97-AF65-F5344CB8AC3E}">
        <p14:creationId xmlns:p14="http://schemas.microsoft.com/office/powerpoint/2010/main" val="3840660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85607-DF15-44E3-B638-A4C549D07C73}"/>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1BE5C765-CFB9-4F12-A103-1CAF43D3B21E}"/>
              </a:ext>
            </a:extLst>
          </p:cNvPr>
          <p:cNvSpPr>
            <a:spLocks noGrp="1"/>
          </p:cNvSpPr>
          <p:nvPr>
            <p:ph idx="1"/>
          </p:nvPr>
        </p:nvSpPr>
        <p:spPr/>
        <p:txBody>
          <a:bodyPr>
            <a:normAutofit/>
          </a:bodyPr>
          <a:lstStyle/>
          <a:p>
            <a:pPr>
              <a:lnSpc>
                <a:spcPct val="150000"/>
              </a:lnSpc>
            </a:pPr>
            <a:r>
              <a:rPr lang="zh-CN" altLang="en-US" sz="2000" dirty="0"/>
              <a:t>已知无向图</a:t>
            </a:r>
            <a:r>
              <a:rPr lang="en-US" altLang="zh-CN" sz="2000" dirty="0"/>
              <a:t>G</a:t>
            </a:r>
            <a:r>
              <a:rPr lang="zh-CN" altLang="en-US" sz="2000" dirty="0"/>
              <a:t>，给出求距</a:t>
            </a:r>
            <a:r>
              <a:rPr lang="en-US" altLang="zh-CN" sz="2000" dirty="0"/>
              <a:t>V0</a:t>
            </a:r>
            <a:r>
              <a:rPr lang="zh-CN" altLang="en-US" sz="2000" dirty="0"/>
              <a:t>的各顶点中最短路径长度最长的一个顶点的算法。</a:t>
            </a:r>
          </a:p>
        </p:txBody>
      </p:sp>
      <p:sp>
        <p:nvSpPr>
          <p:cNvPr id="4" name="灯片编号占位符 3">
            <a:extLst>
              <a:ext uri="{FF2B5EF4-FFF2-40B4-BE49-F238E27FC236}">
                <a16:creationId xmlns:a16="http://schemas.microsoft.com/office/drawing/2014/main" id="{8300BA4A-0403-442F-AB95-9BAC1233109D}"/>
              </a:ext>
            </a:extLst>
          </p:cNvPr>
          <p:cNvSpPr>
            <a:spLocks noGrp="1"/>
          </p:cNvSpPr>
          <p:nvPr>
            <p:ph type="sldNum" sz="quarter" idx="12"/>
          </p:nvPr>
        </p:nvSpPr>
        <p:spPr/>
        <p:txBody>
          <a:bodyPr/>
          <a:lstStyle/>
          <a:p>
            <a:fld id="{36FD9405-CE62-418F-9683-85B6A1C55A4B}" type="slidenum">
              <a:rPr lang="zh-CN" altLang="en-US" smtClean="0"/>
              <a:pPr/>
              <a:t>26</a:t>
            </a:fld>
            <a:endParaRPr lang="zh-CN" altLang="en-US" dirty="0"/>
          </a:p>
        </p:txBody>
      </p:sp>
      <p:sp>
        <p:nvSpPr>
          <p:cNvPr id="5" name="页脚占位符 4">
            <a:extLst>
              <a:ext uri="{FF2B5EF4-FFF2-40B4-BE49-F238E27FC236}">
                <a16:creationId xmlns:a16="http://schemas.microsoft.com/office/drawing/2014/main" id="{CBCDF067-9E3B-403C-B7A0-4E4C36A8AFD5}"/>
              </a:ext>
            </a:extLst>
          </p:cNvPr>
          <p:cNvSpPr>
            <a:spLocks noGrp="1"/>
          </p:cNvSpPr>
          <p:nvPr>
            <p:ph type="ftr" sz="quarter" idx="11"/>
          </p:nvPr>
        </p:nvSpPr>
        <p:spPr/>
        <p:txBody>
          <a:bodyPr/>
          <a:lstStyle/>
          <a:p>
            <a:pPr algn="l"/>
            <a:r>
              <a:rPr lang="en-US" altLang="zh-CN"/>
              <a:t>Data Structure &amp; Algorithms</a:t>
            </a:r>
            <a:endParaRPr lang="zh-CN" altLang="en-US" dirty="0"/>
          </a:p>
        </p:txBody>
      </p:sp>
      <p:grpSp>
        <p:nvGrpSpPr>
          <p:cNvPr id="8" name="组合 7">
            <a:extLst>
              <a:ext uri="{FF2B5EF4-FFF2-40B4-BE49-F238E27FC236}">
                <a16:creationId xmlns:a16="http://schemas.microsoft.com/office/drawing/2014/main" id="{B0904F2E-B99F-40CA-B61A-1DDEAF653FD4}"/>
              </a:ext>
            </a:extLst>
          </p:cNvPr>
          <p:cNvGrpSpPr/>
          <p:nvPr/>
        </p:nvGrpSpPr>
        <p:grpSpPr>
          <a:xfrm>
            <a:off x="1462931" y="1911115"/>
            <a:ext cx="6438315" cy="4180544"/>
            <a:chOff x="1462931" y="1911115"/>
            <a:chExt cx="6438315" cy="4180544"/>
          </a:xfrm>
        </p:grpSpPr>
        <p:pic>
          <p:nvPicPr>
            <p:cNvPr id="6" name="图片 5">
              <a:extLst>
                <a:ext uri="{FF2B5EF4-FFF2-40B4-BE49-F238E27FC236}">
                  <a16:creationId xmlns:a16="http://schemas.microsoft.com/office/drawing/2014/main" id="{AA944849-D96C-4FDD-AB80-D23AB36237D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Lst>
            </a:blip>
            <a:stretch>
              <a:fillRect/>
            </a:stretch>
          </p:blipFill>
          <p:spPr>
            <a:xfrm>
              <a:off x="1462931" y="2221697"/>
              <a:ext cx="6438315" cy="3869962"/>
            </a:xfrm>
            <a:prstGeom prst="rect">
              <a:avLst/>
            </a:prstGeom>
          </p:spPr>
        </p:pic>
        <p:pic>
          <p:nvPicPr>
            <p:cNvPr id="7" name="图片 6">
              <a:extLst>
                <a:ext uri="{FF2B5EF4-FFF2-40B4-BE49-F238E27FC236}">
                  <a16:creationId xmlns:a16="http://schemas.microsoft.com/office/drawing/2014/main" id="{9722F78E-FB7B-4602-8381-E21844B8D13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a:off x="1462932" y="1911115"/>
              <a:ext cx="4872924" cy="310582"/>
            </a:xfrm>
            <a:prstGeom prst="rect">
              <a:avLst/>
            </a:prstGeom>
          </p:spPr>
        </p:pic>
      </p:grpSp>
    </p:spTree>
    <p:extLst>
      <p:ext uri="{BB962C8B-B14F-4D97-AF65-F5344CB8AC3E}">
        <p14:creationId xmlns:p14="http://schemas.microsoft.com/office/powerpoint/2010/main" val="379363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sz="2800" dirty="0"/>
              <a:t>图的示例</a:t>
            </a:r>
          </a:p>
          <a:p>
            <a:pPr>
              <a:lnSpc>
                <a:spcPct val="150000"/>
              </a:lnSpc>
            </a:pPr>
            <a:r>
              <a:rPr lang="zh-CN" altLang="en-US" sz="2800" dirty="0"/>
              <a:t>图的基本概念</a:t>
            </a:r>
          </a:p>
          <a:p>
            <a:pPr>
              <a:lnSpc>
                <a:spcPct val="150000"/>
              </a:lnSpc>
            </a:pPr>
            <a:r>
              <a:rPr lang="zh-CN" altLang="en-US" sz="2800" dirty="0"/>
              <a:t>图的存储表示</a:t>
            </a:r>
          </a:p>
          <a:p>
            <a:pPr>
              <a:lnSpc>
                <a:spcPct val="150000"/>
              </a:lnSpc>
            </a:pPr>
            <a:r>
              <a:rPr lang="zh-CN" altLang="en-US" sz="2800" dirty="0"/>
              <a:t>图的遍历与连通性 </a:t>
            </a:r>
          </a:p>
          <a:p>
            <a:pPr>
              <a:lnSpc>
                <a:spcPct val="150000"/>
              </a:lnSpc>
            </a:pPr>
            <a:r>
              <a:rPr lang="zh-CN" altLang="en-US" sz="2800" dirty="0"/>
              <a:t>最小生成树</a:t>
            </a:r>
            <a:endParaRPr lang="en-US" altLang="zh-CN" sz="2800" dirty="0"/>
          </a:p>
          <a:p>
            <a:pPr>
              <a:lnSpc>
                <a:spcPct val="150000"/>
              </a:lnSpc>
            </a:pPr>
            <a:r>
              <a:rPr lang="zh-CN" altLang="en-US" sz="2800" dirty="0"/>
              <a:t>最短路径 </a:t>
            </a:r>
            <a:endParaRPr lang="en-US" altLang="zh-CN" sz="2800" dirty="0"/>
          </a:p>
          <a:p>
            <a:pPr>
              <a:lnSpc>
                <a:spcPct val="150000"/>
              </a:lnSpc>
            </a:pPr>
            <a:r>
              <a:rPr lang="zh-CN" altLang="en-US" sz="2800" dirty="0">
                <a:solidFill>
                  <a:srgbClr val="0000FF"/>
                </a:solidFill>
              </a:rPr>
              <a:t>有向无环图及其应用</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27</a:t>
            </a:fld>
            <a:endParaRPr lang="zh-CN" altLang="en-US" dirty="0"/>
          </a:p>
        </p:txBody>
      </p:sp>
      <p:pic>
        <p:nvPicPr>
          <p:cNvPr id="6" name="图片 5">
            <a:extLst>
              <a:ext uri="{FF2B5EF4-FFF2-40B4-BE49-F238E27FC236}">
                <a16:creationId xmlns:a16="http://schemas.microsoft.com/office/drawing/2014/main" id="{73280532-368C-8D9A-65EC-0E09B0A8BEDA}"/>
              </a:ext>
            </a:extLst>
          </p:cNvPr>
          <p:cNvPicPr>
            <a:picLocks noChangeAspect="1"/>
          </p:cNvPicPr>
          <p:nvPr/>
        </p:nvPicPr>
        <p:blipFill>
          <a:blip r:embed="rId2"/>
          <a:stretch>
            <a:fillRect/>
          </a:stretch>
        </p:blipFill>
        <p:spPr>
          <a:xfrm>
            <a:off x="5616882" y="3782936"/>
            <a:ext cx="2982567" cy="1906439"/>
          </a:xfrm>
          <a:prstGeom prst="rect">
            <a:avLst/>
          </a:prstGeom>
        </p:spPr>
      </p:pic>
      <p:pic>
        <p:nvPicPr>
          <p:cNvPr id="7" name="图片 6">
            <a:extLst>
              <a:ext uri="{FF2B5EF4-FFF2-40B4-BE49-F238E27FC236}">
                <a16:creationId xmlns:a16="http://schemas.microsoft.com/office/drawing/2014/main" id="{106BE949-034C-B10A-E755-22C1F89E35EE}"/>
              </a:ext>
            </a:extLst>
          </p:cNvPr>
          <p:cNvPicPr>
            <a:picLocks noChangeAspect="1"/>
          </p:cNvPicPr>
          <p:nvPr/>
        </p:nvPicPr>
        <p:blipFill>
          <a:blip r:embed="rId3"/>
          <a:stretch>
            <a:fillRect/>
          </a:stretch>
        </p:blipFill>
        <p:spPr>
          <a:xfrm>
            <a:off x="4703861" y="1211603"/>
            <a:ext cx="2663385" cy="2297036"/>
          </a:xfrm>
          <a:prstGeom prst="rect">
            <a:avLst/>
          </a:prstGeom>
        </p:spPr>
      </p:pic>
    </p:spTree>
    <p:extLst>
      <p:ext uri="{BB962C8B-B14F-4D97-AF65-F5344CB8AC3E}">
        <p14:creationId xmlns:p14="http://schemas.microsoft.com/office/powerpoint/2010/main" val="399432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有向无环图及其应用</a:t>
            </a:r>
          </a:p>
        </p:txBody>
      </p:sp>
      <p:sp>
        <p:nvSpPr>
          <p:cNvPr id="3" name="内容占位符 2"/>
          <p:cNvSpPr>
            <a:spLocks noGrp="1"/>
          </p:cNvSpPr>
          <p:nvPr>
            <p:ph idx="1"/>
          </p:nvPr>
        </p:nvSpPr>
        <p:spPr/>
        <p:txBody>
          <a:bodyPr>
            <a:normAutofit fontScale="92500"/>
          </a:bodyPr>
          <a:lstStyle/>
          <a:p>
            <a:pPr>
              <a:lnSpc>
                <a:spcPct val="125000"/>
              </a:lnSpc>
              <a:spcBef>
                <a:spcPts val="1800"/>
              </a:spcBef>
            </a:pPr>
            <a:r>
              <a:rPr lang="zh-CN" altLang="en-US" sz="2200" dirty="0">
                <a:solidFill>
                  <a:srgbClr val="FF0000"/>
                </a:solidFill>
                <a:latin typeface="Times New Roman" pitchFamily="18" charset="0"/>
                <a:cs typeface="Times New Roman" pitchFamily="18" charset="0"/>
              </a:rPr>
              <a:t>有向无环图</a:t>
            </a:r>
            <a:r>
              <a:rPr lang="en-US" altLang="zh-CN" sz="2200" dirty="0">
                <a:latin typeface="Times New Roman" pitchFamily="18" charset="0"/>
                <a:cs typeface="Times New Roman" pitchFamily="18" charset="0"/>
              </a:rPr>
              <a:t>(Directed </a:t>
            </a:r>
            <a:r>
              <a:rPr lang="en-US" altLang="zh-CN" sz="2200" dirty="0" err="1">
                <a:latin typeface="Times New Roman" pitchFamily="18" charset="0"/>
                <a:cs typeface="Times New Roman" pitchFamily="18" charset="0"/>
              </a:rPr>
              <a:t>Acycling</a:t>
            </a:r>
            <a:r>
              <a:rPr lang="en-US" altLang="zh-CN" sz="2200" dirty="0">
                <a:latin typeface="Times New Roman" pitchFamily="18" charset="0"/>
                <a:cs typeface="Times New Roman" pitchFamily="18" charset="0"/>
              </a:rPr>
              <a:t> Graph)</a:t>
            </a:r>
            <a:r>
              <a:rPr lang="zh-CN" altLang="en-US" sz="2200" dirty="0">
                <a:latin typeface="Times New Roman" pitchFamily="18" charset="0"/>
                <a:cs typeface="Times New Roman" pitchFamily="18" charset="0"/>
              </a:rPr>
              <a:t>：是图中没有回路</a:t>
            </a:r>
            <a:r>
              <a:rPr lang="en-US" altLang="zh-CN" sz="2200" dirty="0">
                <a:latin typeface="Times New Roman" pitchFamily="18" charset="0"/>
                <a:cs typeface="Times New Roman" pitchFamily="18" charset="0"/>
              </a:rPr>
              <a:t>(</a:t>
            </a:r>
            <a:r>
              <a:rPr lang="zh-CN" altLang="en-US" sz="2200" dirty="0">
                <a:latin typeface="Times New Roman" pitchFamily="18" charset="0"/>
                <a:cs typeface="Times New Roman" pitchFamily="18" charset="0"/>
              </a:rPr>
              <a:t>环</a:t>
            </a:r>
            <a:r>
              <a:rPr lang="en-US" altLang="zh-CN" sz="2200" dirty="0">
                <a:latin typeface="Times New Roman" pitchFamily="18" charset="0"/>
                <a:cs typeface="Times New Roman" pitchFamily="18" charset="0"/>
              </a:rPr>
              <a:t>)</a:t>
            </a:r>
            <a:r>
              <a:rPr lang="zh-CN" altLang="en-US" sz="2200" dirty="0">
                <a:latin typeface="Times New Roman" pitchFamily="18" charset="0"/>
                <a:cs typeface="Times New Roman" pitchFamily="18" charset="0"/>
              </a:rPr>
              <a:t>的有向图。是一类具有代表性的图，主要用于研究工程项目的工序问题、工程时间进度问题等。</a:t>
            </a:r>
          </a:p>
          <a:p>
            <a:pPr>
              <a:lnSpc>
                <a:spcPct val="125000"/>
              </a:lnSpc>
              <a:spcBef>
                <a:spcPts val="1800"/>
              </a:spcBef>
            </a:pPr>
            <a:r>
              <a:rPr lang="zh-CN" altLang="en-US" sz="2200" dirty="0">
                <a:latin typeface="Times New Roman" pitchFamily="18" charset="0"/>
                <a:cs typeface="Times New Roman" pitchFamily="18" charset="0"/>
              </a:rPr>
              <a:t>一个</a:t>
            </a:r>
            <a:r>
              <a:rPr lang="zh-CN" altLang="en-US" sz="2200" dirty="0">
                <a:solidFill>
                  <a:srgbClr val="FF0000"/>
                </a:solidFill>
                <a:latin typeface="Times New Roman" pitchFamily="18" charset="0"/>
                <a:cs typeface="Times New Roman" pitchFamily="18" charset="0"/>
              </a:rPr>
              <a:t>工程</a:t>
            </a:r>
            <a:r>
              <a:rPr lang="en-US" altLang="zh-CN" sz="2200" dirty="0">
                <a:latin typeface="Times New Roman" pitchFamily="18" charset="0"/>
                <a:cs typeface="Times New Roman" pitchFamily="18" charset="0"/>
              </a:rPr>
              <a:t>(project)</a:t>
            </a:r>
            <a:r>
              <a:rPr lang="zh-CN" altLang="en-US" sz="2200" dirty="0">
                <a:latin typeface="Times New Roman" pitchFamily="18" charset="0"/>
                <a:cs typeface="Times New Roman" pitchFamily="18" charset="0"/>
              </a:rPr>
              <a:t>都可分为若干个称为</a:t>
            </a:r>
            <a:r>
              <a:rPr lang="zh-CN" altLang="en-US" sz="2200" dirty="0">
                <a:solidFill>
                  <a:srgbClr val="FF0000"/>
                </a:solidFill>
                <a:latin typeface="Times New Roman" pitchFamily="18" charset="0"/>
                <a:cs typeface="Times New Roman" pitchFamily="18" charset="0"/>
              </a:rPr>
              <a:t>活动</a:t>
            </a:r>
            <a:r>
              <a:rPr lang="en-US" altLang="zh-CN" sz="2200" dirty="0">
                <a:latin typeface="Times New Roman" pitchFamily="18" charset="0"/>
                <a:cs typeface="Times New Roman" pitchFamily="18" charset="0"/>
              </a:rPr>
              <a:t>(active)</a:t>
            </a:r>
            <a:r>
              <a:rPr lang="zh-CN" altLang="en-US" sz="2200" dirty="0">
                <a:latin typeface="Times New Roman" pitchFamily="18" charset="0"/>
                <a:cs typeface="Times New Roman" pitchFamily="18" charset="0"/>
              </a:rPr>
              <a:t>的</a:t>
            </a:r>
            <a:r>
              <a:rPr lang="zh-CN" altLang="en-US" sz="2200" dirty="0">
                <a:solidFill>
                  <a:srgbClr val="FF0000"/>
                </a:solidFill>
                <a:latin typeface="Times New Roman" pitchFamily="18" charset="0"/>
                <a:cs typeface="Times New Roman" pitchFamily="18" charset="0"/>
              </a:rPr>
              <a:t>子工程</a:t>
            </a:r>
            <a:r>
              <a:rPr lang="en-US" altLang="zh-CN" sz="2200" dirty="0">
                <a:solidFill>
                  <a:srgbClr val="FF0000"/>
                </a:solidFill>
                <a:latin typeface="Times New Roman" pitchFamily="18" charset="0"/>
                <a:cs typeface="Times New Roman" pitchFamily="18" charset="0"/>
              </a:rPr>
              <a:t>(</a:t>
            </a:r>
            <a:r>
              <a:rPr lang="zh-CN" altLang="en-US" sz="2200" dirty="0">
                <a:solidFill>
                  <a:srgbClr val="FF0000"/>
                </a:solidFill>
                <a:latin typeface="Times New Roman" pitchFamily="18" charset="0"/>
                <a:cs typeface="Times New Roman" pitchFamily="18" charset="0"/>
              </a:rPr>
              <a:t>或工序</a:t>
            </a:r>
            <a:r>
              <a:rPr lang="en-US" altLang="zh-CN" sz="2200" dirty="0">
                <a:solidFill>
                  <a:srgbClr val="FF0000"/>
                </a:solidFill>
                <a:latin typeface="Times New Roman" pitchFamily="18" charset="0"/>
                <a:cs typeface="Times New Roman" pitchFamily="18" charset="0"/>
              </a:rPr>
              <a:t>)</a:t>
            </a:r>
            <a:r>
              <a:rPr lang="zh-CN" altLang="en-US" sz="2200" dirty="0">
                <a:latin typeface="Times New Roman" pitchFamily="18" charset="0"/>
                <a:cs typeface="Times New Roman" pitchFamily="18" charset="0"/>
              </a:rPr>
              <a:t>，各个子工程受到一定的条件约束：某个子工程必须开始于另一个子工程完成之后；整个工程有一个</a:t>
            </a:r>
            <a:r>
              <a:rPr lang="zh-CN" altLang="en-US" sz="2200" dirty="0">
                <a:solidFill>
                  <a:srgbClr val="FF0000"/>
                </a:solidFill>
                <a:latin typeface="Times New Roman" pitchFamily="18" charset="0"/>
                <a:cs typeface="Times New Roman" pitchFamily="18" charset="0"/>
              </a:rPr>
              <a:t>开始点</a:t>
            </a:r>
            <a:r>
              <a:rPr lang="en-US" altLang="zh-CN" sz="2200" dirty="0">
                <a:solidFill>
                  <a:srgbClr val="FF0000"/>
                </a:solidFill>
                <a:latin typeface="Times New Roman" pitchFamily="18" charset="0"/>
                <a:cs typeface="Times New Roman" pitchFamily="18" charset="0"/>
              </a:rPr>
              <a:t>(</a:t>
            </a:r>
            <a:r>
              <a:rPr lang="zh-CN" altLang="en-US" sz="2200" dirty="0">
                <a:solidFill>
                  <a:srgbClr val="FF0000"/>
                </a:solidFill>
                <a:latin typeface="Times New Roman" pitchFamily="18" charset="0"/>
                <a:cs typeface="Times New Roman" pitchFamily="18" charset="0"/>
              </a:rPr>
              <a:t>起点</a:t>
            </a:r>
            <a:r>
              <a:rPr lang="en-US" altLang="zh-CN" sz="2200" dirty="0">
                <a:solidFill>
                  <a:srgbClr val="FF0000"/>
                </a:solidFill>
                <a:latin typeface="Times New Roman" pitchFamily="18" charset="0"/>
                <a:cs typeface="Times New Roman" pitchFamily="18" charset="0"/>
              </a:rPr>
              <a:t>)</a:t>
            </a:r>
            <a:r>
              <a:rPr lang="zh-CN" altLang="en-US" sz="2200" dirty="0">
                <a:latin typeface="Times New Roman" pitchFamily="18" charset="0"/>
                <a:cs typeface="Times New Roman" pitchFamily="18" charset="0"/>
              </a:rPr>
              <a:t>和一个</a:t>
            </a:r>
            <a:r>
              <a:rPr lang="zh-CN" altLang="en-US" sz="2200" dirty="0">
                <a:solidFill>
                  <a:srgbClr val="FF0000"/>
                </a:solidFill>
                <a:latin typeface="Times New Roman" pitchFamily="18" charset="0"/>
                <a:cs typeface="Times New Roman" pitchFamily="18" charset="0"/>
              </a:rPr>
              <a:t>终点</a:t>
            </a:r>
            <a:r>
              <a:rPr lang="zh-CN" altLang="en-US" sz="2200" dirty="0">
                <a:latin typeface="Times New Roman" pitchFamily="18" charset="0"/>
                <a:cs typeface="Times New Roman" pitchFamily="18" charset="0"/>
              </a:rPr>
              <a:t>。人们关心：</a:t>
            </a:r>
          </a:p>
          <a:p>
            <a:pPr marL="533400" lvl="1" indent="0">
              <a:lnSpc>
                <a:spcPct val="125000"/>
              </a:lnSpc>
              <a:spcBef>
                <a:spcPts val="1200"/>
              </a:spcBef>
              <a:buFont typeface="Wingdings" pitchFamily="2" charset="2"/>
              <a:buNone/>
            </a:pPr>
            <a:r>
              <a:rPr lang="zh-CN" altLang="en-US" sz="2200" dirty="0">
                <a:solidFill>
                  <a:schemeClr val="folHlink"/>
                </a:solidFill>
                <a:latin typeface="Times New Roman" pitchFamily="18" charset="0"/>
                <a:cs typeface="Times New Roman" pitchFamily="18" charset="0"/>
              </a:rPr>
              <a:t>◆</a:t>
            </a:r>
            <a:r>
              <a:rPr lang="zh-CN" altLang="en-US" sz="2200" dirty="0">
                <a:latin typeface="Times New Roman" pitchFamily="18" charset="0"/>
                <a:cs typeface="Times New Roman" pitchFamily="18" charset="0"/>
              </a:rPr>
              <a:t> 工程能否顺利完成</a:t>
            </a:r>
            <a:r>
              <a:rPr lang="en-US" altLang="zh-CN" sz="2200" dirty="0">
                <a:latin typeface="Times New Roman" pitchFamily="18" charset="0"/>
                <a:cs typeface="Times New Roman" pitchFamily="18" charset="0"/>
              </a:rPr>
              <a:t>?</a:t>
            </a:r>
            <a:r>
              <a:rPr lang="zh-CN" altLang="en-US" sz="2200" dirty="0">
                <a:latin typeface="Times New Roman" pitchFamily="18" charset="0"/>
                <a:cs typeface="Times New Roman" pitchFamily="18" charset="0"/>
              </a:rPr>
              <a:t>影响工程的关键活动是什么</a:t>
            </a:r>
            <a:r>
              <a:rPr lang="en-US" altLang="zh-CN" sz="2200" dirty="0">
                <a:latin typeface="Times New Roman" pitchFamily="18" charset="0"/>
                <a:cs typeface="Times New Roman" pitchFamily="18" charset="0"/>
              </a:rPr>
              <a:t>?</a:t>
            </a:r>
          </a:p>
          <a:p>
            <a:pPr marL="533400" lvl="1" indent="0">
              <a:lnSpc>
                <a:spcPct val="125000"/>
              </a:lnSpc>
              <a:spcBef>
                <a:spcPts val="1200"/>
              </a:spcBef>
              <a:buFont typeface="Wingdings" pitchFamily="2" charset="2"/>
              <a:buNone/>
            </a:pPr>
            <a:r>
              <a:rPr lang="en-US" altLang="zh-CN" sz="2200" dirty="0">
                <a:solidFill>
                  <a:schemeClr val="folHlink"/>
                </a:solidFill>
                <a:latin typeface="Times New Roman" pitchFamily="18" charset="0"/>
                <a:cs typeface="Times New Roman" pitchFamily="18" charset="0"/>
              </a:rPr>
              <a:t>◆</a:t>
            </a:r>
            <a:r>
              <a:rPr lang="en-US" altLang="zh-CN" sz="2200" dirty="0">
                <a:latin typeface="Times New Roman" pitchFamily="18" charset="0"/>
                <a:cs typeface="Times New Roman" pitchFamily="18" charset="0"/>
              </a:rPr>
              <a:t> </a:t>
            </a:r>
            <a:r>
              <a:rPr lang="zh-CN" altLang="en-US" sz="2200" dirty="0">
                <a:latin typeface="Times New Roman" pitchFamily="18" charset="0"/>
                <a:cs typeface="Times New Roman" pitchFamily="18" charset="0"/>
              </a:rPr>
              <a:t>估算整个工程完成所必须的最短时间是多少</a:t>
            </a:r>
            <a:r>
              <a:rPr lang="en-US" altLang="zh-CN" sz="2200" dirty="0">
                <a:latin typeface="Times New Roman" pitchFamily="18" charset="0"/>
                <a:cs typeface="Times New Roman" pitchFamily="18" charset="0"/>
              </a:rPr>
              <a:t>?</a:t>
            </a:r>
          </a:p>
          <a:p>
            <a:pPr marL="419100" indent="-342900">
              <a:lnSpc>
                <a:spcPct val="125000"/>
              </a:lnSpc>
              <a:spcBef>
                <a:spcPts val="1800"/>
              </a:spcBef>
            </a:pPr>
            <a:r>
              <a:rPr lang="zh-CN" altLang="en-US" sz="2200" dirty="0">
                <a:latin typeface="Times New Roman" pitchFamily="18" charset="0"/>
                <a:cs typeface="Times New Roman" pitchFamily="18" charset="0"/>
              </a:rPr>
              <a:t>对工程的活动加以抽象：图中顶点表示活动，有向边表示活动之间的优先关系，这样的有向图称为</a:t>
            </a:r>
            <a:r>
              <a:rPr lang="zh-CN" altLang="en-US" sz="2200" dirty="0">
                <a:solidFill>
                  <a:srgbClr val="FF0000"/>
                </a:solidFill>
                <a:latin typeface="Times New Roman" pitchFamily="18" charset="0"/>
                <a:cs typeface="Times New Roman" pitchFamily="18" charset="0"/>
              </a:rPr>
              <a:t>顶点表示活动的网</a:t>
            </a:r>
            <a:r>
              <a:rPr lang="en-US" altLang="zh-CN" sz="2200" dirty="0">
                <a:latin typeface="Times New Roman" pitchFamily="18" charset="0"/>
                <a:cs typeface="Times New Roman" pitchFamily="18" charset="0"/>
              </a:rPr>
              <a:t>(</a:t>
            </a:r>
            <a:r>
              <a:rPr lang="en-US" altLang="zh-CN" sz="2200" dirty="0">
                <a:solidFill>
                  <a:srgbClr val="FF0000"/>
                </a:solidFill>
                <a:latin typeface="Times New Roman" pitchFamily="18" charset="0"/>
                <a:cs typeface="Times New Roman" pitchFamily="18" charset="0"/>
              </a:rPr>
              <a:t>A</a:t>
            </a:r>
            <a:r>
              <a:rPr lang="en-US" altLang="zh-CN" sz="2200" dirty="0">
                <a:solidFill>
                  <a:schemeClr val="accent1"/>
                </a:solidFill>
                <a:latin typeface="Times New Roman" pitchFamily="18" charset="0"/>
                <a:cs typeface="Times New Roman" pitchFamily="18" charset="0"/>
              </a:rPr>
              <a:t>ctivity </a:t>
            </a:r>
            <a:r>
              <a:rPr lang="en-US" altLang="zh-CN" sz="2200" dirty="0">
                <a:solidFill>
                  <a:srgbClr val="FF0000"/>
                </a:solidFill>
                <a:latin typeface="Times New Roman" pitchFamily="18" charset="0"/>
                <a:cs typeface="Times New Roman" pitchFamily="18" charset="0"/>
              </a:rPr>
              <a:t>O</a:t>
            </a:r>
            <a:r>
              <a:rPr lang="en-US" altLang="zh-CN" sz="2200" dirty="0">
                <a:solidFill>
                  <a:schemeClr val="accent1"/>
                </a:solidFill>
                <a:latin typeface="Times New Roman" pitchFamily="18" charset="0"/>
                <a:cs typeface="Times New Roman" pitchFamily="18" charset="0"/>
              </a:rPr>
              <a:t>n </a:t>
            </a:r>
            <a:r>
              <a:rPr lang="en-US" altLang="zh-CN" sz="2200" dirty="0">
                <a:solidFill>
                  <a:srgbClr val="FF0000"/>
                </a:solidFill>
                <a:latin typeface="Times New Roman" pitchFamily="18" charset="0"/>
                <a:cs typeface="Times New Roman" pitchFamily="18" charset="0"/>
              </a:rPr>
              <a:t>V</a:t>
            </a:r>
            <a:r>
              <a:rPr lang="en-US" altLang="zh-CN" sz="2200" dirty="0">
                <a:solidFill>
                  <a:schemeClr val="accent1"/>
                </a:solidFill>
                <a:latin typeface="Times New Roman" pitchFamily="18" charset="0"/>
                <a:cs typeface="Times New Roman" pitchFamily="18" charset="0"/>
              </a:rPr>
              <a:t>ertex Network</a:t>
            </a:r>
            <a:r>
              <a:rPr lang="en-US" altLang="zh-CN" sz="2200" dirty="0">
                <a:latin typeface="Times New Roman" pitchFamily="18" charset="0"/>
                <a:cs typeface="Times New Roman" pitchFamily="18" charset="0"/>
              </a:rPr>
              <a:t> </a:t>
            </a:r>
            <a:r>
              <a:rPr lang="zh-CN" altLang="en-US" sz="2200" dirty="0">
                <a:latin typeface="Times New Roman" pitchFamily="18" charset="0"/>
                <a:cs typeface="Times New Roman" pitchFamily="18" charset="0"/>
              </a:rPr>
              <a:t>，</a:t>
            </a:r>
            <a:r>
              <a:rPr lang="en-US" altLang="zh-CN" sz="2200" dirty="0">
                <a:solidFill>
                  <a:srgbClr val="FF0000"/>
                </a:solidFill>
                <a:latin typeface="Times New Roman" pitchFamily="18" charset="0"/>
                <a:cs typeface="Times New Roman" pitchFamily="18" charset="0"/>
              </a:rPr>
              <a:t>AOV</a:t>
            </a:r>
            <a:r>
              <a:rPr lang="zh-CN" altLang="en-US" sz="2200" dirty="0">
                <a:solidFill>
                  <a:srgbClr val="FF0000"/>
                </a:solidFill>
                <a:latin typeface="Times New Roman" pitchFamily="18" charset="0"/>
                <a:cs typeface="Times New Roman" pitchFamily="18" charset="0"/>
              </a:rPr>
              <a:t>网</a:t>
            </a:r>
            <a:r>
              <a:rPr lang="en-US" altLang="zh-CN" sz="2200" dirty="0">
                <a:latin typeface="Times New Roman" pitchFamily="18" charset="0"/>
                <a:cs typeface="Times New Roman" pitchFamily="18" charset="0"/>
              </a:rPr>
              <a:t>) </a:t>
            </a:r>
            <a:r>
              <a:rPr lang="zh-CN" altLang="en-US" sz="2200" dirty="0">
                <a:latin typeface="Times New Roman" pitchFamily="18" charset="0"/>
                <a:cs typeface="Times New Roman" pitchFamily="18" charset="0"/>
              </a:rPr>
              <a:t>。</a:t>
            </a:r>
          </a:p>
          <a:p>
            <a:pPr marL="76200" indent="0">
              <a:lnSpc>
                <a:spcPct val="125000"/>
              </a:lnSpc>
              <a:spcBef>
                <a:spcPts val="1800"/>
              </a:spcBef>
              <a:buFont typeface="Wingdings" pitchFamily="2" charset="2"/>
              <a:buNone/>
            </a:pPr>
            <a:endParaRPr lang="en-US" altLang="zh-CN"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28</a:t>
            </a:fld>
            <a:endParaRPr lang="zh-CN" altLang="en-US" dirty="0"/>
          </a:p>
        </p:txBody>
      </p:sp>
    </p:spTree>
    <p:extLst>
      <p:ext uri="{BB962C8B-B14F-4D97-AF65-F5344CB8AC3E}">
        <p14:creationId xmlns:p14="http://schemas.microsoft.com/office/powerpoint/2010/main" val="3201811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p:txBody>
          <a:bodyPr>
            <a:normAutofit fontScale="92500"/>
          </a:bodyPr>
          <a:lstStyle/>
          <a:p>
            <a:pPr marL="0" indent="0">
              <a:lnSpc>
                <a:spcPct val="150000"/>
              </a:lnSpc>
              <a:spcBef>
                <a:spcPts val="600"/>
              </a:spcBef>
              <a:buFont typeface="Wingdings" pitchFamily="2" charset="2"/>
              <a:buNone/>
            </a:pPr>
            <a:r>
              <a:rPr lang="en-US" altLang="zh-CN" b="1" dirty="0">
                <a:solidFill>
                  <a:schemeClr val="tx2"/>
                </a:solidFill>
                <a:latin typeface="Times New Roman" pitchFamily="18" charset="0"/>
                <a:cs typeface="Times New Roman" pitchFamily="18" charset="0"/>
              </a:rPr>
              <a:t>1 </a:t>
            </a:r>
            <a:r>
              <a:rPr lang="zh-CN" altLang="en-US" b="1" dirty="0">
                <a:solidFill>
                  <a:schemeClr val="tx2"/>
                </a:solidFill>
                <a:latin typeface="Times New Roman" pitchFamily="18" charset="0"/>
                <a:cs typeface="Times New Roman" pitchFamily="18" charset="0"/>
              </a:rPr>
              <a:t>定义</a:t>
            </a:r>
          </a:p>
          <a:p>
            <a:pPr marL="0" indent="0">
              <a:lnSpc>
                <a:spcPct val="150000"/>
              </a:lnSpc>
              <a:spcBef>
                <a:spcPts val="600"/>
              </a:spcBef>
              <a:spcAft>
                <a:spcPct val="20000"/>
              </a:spcAft>
              <a:buFont typeface="Wingdings" pitchFamily="2" charset="2"/>
              <a:buNone/>
            </a:pPr>
            <a:r>
              <a:rPr lang="zh-CN" altLang="en-US" dirty="0">
                <a:solidFill>
                  <a:schemeClr val="folHlink"/>
                </a:solidFill>
                <a:latin typeface="Times New Roman" pitchFamily="18" charset="0"/>
                <a:cs typeface="Times New Roman" pitchFamily="18" charset="0"/>
              </a:rPr>
              <a:t>       </a:t>
            </a:r>
            <a:r>
              <a:rPr lang="zh-CN" altLang="en-US" dirty="0">
                <a:solidFill>
                  <a:srgbClr val="FF0000"/>
                </a:solidFill>
                <a:latin typeface="Times New Roman" pitchFamily="18" charset="0"/>
                <a:cs typeface="Times New Roman" pitchFamily="18" charset="0"/>
              </a:rPr>
              <a:t>拓扑排序</a:t>
            </a:r>
            <a:r>
              <a:rPr lang="en-US" altLang="zh-CN" dirty="0">
                <a:latin typeface="Times New Roman" pitchFamily="18" charset="0"/>
                <a:cs typeface="Times New Roman" pitchFamily="18" charset="0"/>
              </a:rPr>
              <a:t>(Topological Sort) </a:t>
            </a:r>
            <a:r>
              <a:rPr lang="zh-CN" altLang="en-US" dirty="0">
                <a:latin typeface="Times New Roman" pitchFamily="18" charset="0"/>
                <a:cs typeface="Times New Roman" pitchFamily="18" charset="0"/>
              </a:rPr>
              <a:t>：由某个集合上的一个偏序得到该集合上的一个全序的操作。</a:t>
            </a:r>
          </a:p>
          <a:p>
            <a:pPr marL="533400" lvl="1" indent="0">
              <a:lnSpc>
                <a:spcPct val="150000"/>
              </a:lnSpc>
              <a:spcBef>
                <a:spcPts val="600"/>
              </a:spcBef>
              <a:buFont typeface="Wingdings" pitchFamily="2" charset="2"/>
              <a:buNone/>
            </a:pPr>
            <a:r>
              <a:rPr lang="zh-CN" altLang="en-US" sz="2400" dirty="0">
                <a:solidFill>
                  <a:schemeClr val="folHlink"/>
                </a:solidFill>
                <a:latin typeface="Times New Roman" pitchFamily="18" charset="0"/>
                <a:cs typeface="Times New Roman" pitchFamily="18" charset="0"/>
              </a:rPr>
              <a:t>◆ </a:t>
            </a:r>
            <a:r>
              <a:rPr lang="zh-CN" altLang="en-US" sz="2400" dirty="0">
                <a:solidFill>
                  <a:srgbClr val="FF0000"/>
                </a:solidFill>
                <a:latin typeface="Times New Roman" pitchFamily="18" charset="0"/>
                <a:cs typeface="Times New Roman" pitchFamily="18" charset="0"/>
              </a:rPr>
              <a:t>集合上的关系</a:t>
            </a:r>
            <a:r>
              <a:rPr lang="zh-CN" altLang="en-US" sz="2400" dirty="0">
                <a:latin typeface="Times New Roman" pitchFamily="18" charset="0"/>
                <a:cs typeface="Times New Roman" pitchFamily="18" charset="0"/>
              </a:rPr>
              <a:t>：集合</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上的关系是从</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到</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的关系</a:t>
            </a:r>
            <a:r>
              <a:rPr lang="en-US" altLang="zh-CN" sz="2400" dirty="0">
                <a:latin typeface="Times New Roman" pitchFamily="18" charset="0"/>
                <a:cs typeface="Times New Roman" pitchFamily="18" charset="0"/>
              </a:rPr>
              <a:t>(A</a:t>
            </a:r>
            <a:r>
              <a:rPr lang="en-US" altLang="zh-CN" sz="2400" dirty="0">
                <a:latin typeface="Times New Roman" pitchFamily="18" charset="0"/>
                <a:cs typeface="Times New Roman" pitchFamily="18" charset="0"/>
                <a:sym typeface="Symbol" pitchFamily="18" charset="2"/>
              </a:rPr>
              <a:t></a:t>
            </a:r>
            <a:r>
              <a:rPr lang="en-US" altLang="zh-CN" sz="2400" dirty="0">
                <a:latin typeface="Times New Roman" pitchFamily="18" charset="0"/>
                <a:cs typeface="Times New Roman" pitchFamily="18" charset="0"/>
              </a:rPr>
              <a:t>A) </a:t>
            </a:r>
            <a:r>
              <a:rPr lang="zh-CN" altLang="en-US" sz="2400" dirty="0">
                <a:latin typeface="Times New Roman" pitchFamily="18" charset="0"/>
                <a:cs typeface="Times New Roman" pitchFamily="18" charset="0"/>
              </a:rPr>
              <a:t>。</a:t>
            </a:r>
          </a:p>
          <a:p>
            <a:pPr marL="533400" lvl="1" indent="0">
              <a:lnSpc>
                <a:spcPct val="150000"/>
              </a:lnSpc>
              <a:spcBef>
                <a:spcPts val="600"/>
              </a:spcBef>
              <a:buFont typeface="Wingdings" pitchFamily="2" charset="2"/>
              <a:buNone/>
            </a:pPr>
            <a:r>
              <a:rPr lang="zh-CN" altLang="en-US" sz="2400" dirty="0">
                <a:solidFill>
                  <a:schemeClr val="folHlink"/>
                </a:solidFill>
                <a:latin typeface="Times New Roman" pitchFamily="18" charset="0"/>
                <a:cs typeface="Times New Roman" pitchFamily="18" charset="0"/>
              </a:rPr>
              <a:t>◆ </a:t>
            </a:r>
            <a:r>
              <a:rPr lang="zh-CN" altLang="en-US" sz="2400" dirty="0">
                <a:solidFill>
                  <a:srgbClr val="FF0000"/>
                </a:solidFill>
                <a:latin typeface="Times New Roman" pitchFamily="18" charset="0"/>
                <a:cs typeface="Times New Roman" pitchFamily="18" charset="0"/>
              </a:rPr>
              <a:t>关系的自反性</a:t>
            </a:r>
            <a:r>
              <a:rPr lang="zh-CN" altLang="en-US" sz="2400" dirty="0">
                <a:latin typeface="Times New Roman" pitchFamily="18" charset="0"/>
                <a:cs typeface="Times New Roman" pitchFamily="18" charset="0"/>
              </a:rPr>
              <a:t>：若</a:t>
            </a:r>
            <a:r>
              <a:rPr lang="zh-CN" altLang="en-US" sz="2400" dirty="0">
                <a:latin typeface="Times New Roman" pitchFamily="18" charset="0"/>
                <a:cs typeface="Times New Roman" pitchFamily="18" charset="0"/>
                <a:sym typeface="Symbol" pitchFamily="18" charset="2"/>
              </a:rPr>
              <a:t></a:t>
            </a:r>
            <a:r>
              <a:rPr lang="en-US" altLang="zh-CN" sz="2400" dirty="0" err="1">
                <a:latin typeface="Times New Roman" pitchFamily="18" charset="0"/>
                <a:cs typeface="Times New Roman" pitchFamily="18" charset="0"/>
              </a:rPr>
              <a:t>a∈A</a:t>
            </a:r>
            <a:r>
              <a:rPr lang="zh-CN" altLang="en-US" sz="2400" dirty="0">
                <a:latin typeface="Times New Roman" pitchFamily="18" charset="0"/>
                <a:cs typeface="Times New Roman" pitchFamily="18" charset="0"/>
              </a:rPr>
              <a:t>有</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a)∈R</a:t>
            </a:r>
            <a:r>
              <a:rPr lang="zh-CN" altLang="en-US" sz="2400" dirty="0">
                <a:latin typeface="Times New Roman" pitchFamily="18" charset="0"/>
                <a:cs typeface="Times New Roman" pitchFamily="18" charset="0"/>
              </a:rPr>
              <a:t>，称集合</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上的关系</a:t>
            </a:r>
            <a:r>
              <a:rPr lang="en-US" altLang="zh-CN" sz="2400" dirty="0">
                <a:latin typeface="Times New Roman" pitchFamily="18" charset="0"/>
                <a:cs typeface="Times New Roman" pitchFamily="18" charset="0"/>
              </a:rPr>
              <a:t>R</a:t>
            </a:r>
            <a:r>
              <a:rPr lang="zh-CN" altLang="en-US" sz="2400" dirty="0">
                <a:latin typeface="Times New Roman" pitchFamily="18" charset="0"/>
                <a:cs typeface="Times New Roman" pitchFamily="18" charset="0"/>
              </a:rPr>
              <a:t>是</a:t>
            </a:r>
            <a:r>
              <a:rPr lang="zh-CN" altLang="en-US" sz="2400" dirty="0">
                <a:solidFill>
                  <a:srgbClr val="FF0000"/>
                </a:solidFill>
                <a:latin typeface="Times New Roman" pitchFamily="18" charset="0"/>
                <a:cs typeface="Times New Roman" pitchFamily="18" charset="0"/>
              </a:rPr>
              <a:t>自反的</a:t>
            </a:r>
            <a:r>
              <a:rPr lang="zh-CN" altLang="en-US" sz="2400" dirty="0">
                <a:latin typeface="Times New Roman" pitchFamily="18" charset="0"/>
                <a:cs typeface="Times New Roman" pitchFamily="18" charset="0"/>
              </a:rPr>
              <a:t>。</a:t>
            </a:r>
          </a:p>
          <a:p>
            <a:pPr marL="533400" lvl="1" indent="0">
              <a:lnSpc>
                <a:spcPct val="150000"/>
              </a:lnSpc>
              <a:spcBef>
                <a:spcPts val="600"/>
              </a:spcBef>
              <a:buFont typeface="Wingdings" pitchFamily="2" charset="2"/>
              <a:buNone/>
            </a:pPr>
            <a:r>
              <a:rPr lang="zh-CN" altLang="en-US" sz="2400" dirty="0">
                <a:solidFill>
                  <a:schemeClr val="folHlink"/>
                </a:solidFill>
                <a:latin typeface="Times New Roman" pitchFamily="18" charset="0"/>
                <a:cs typeface="Times New Roman" pitchFamily="18" charset="0"/>
              </a:rPr>
              <a:t>◆ </a:t>
            </a:r>
            <a:r>
              <a:rPr lang="zh-CN" altLang="en-US" sz="2400" dirty="0">
                <a:solidFill>
                  <a:srgbClr val="FF0000"/>
                </a:solidFill>
                <a:latin typeface="Times New Roman" pitchFamily="18" charset="0"/>
                <a:cs typeface="Times New Roman" pitchFamily="18" charset="0"/>
              </a:rPr>
              <a:t>关系的对称性</a:t>
            </a:r>
            <a:r>
              <a:rPr lang="zh-CN" altLang="en-US" sz="2400" dirty="0">
                <a:latin typeface="Times New Roman" pitchFamily="18" charset="0"/>
                <a:cs typeface="Times New Roman" pitchFamily="18" charset="0"/>
              </a:rPr>
              <a:t>：如果对于</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b∈A</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，只要有</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b)∈R</a:t>
            </a:r>
            <a:r>
              <a:rPr lang="zh-CN" altLang="en-US" sz="2400" dirty="0">
                <a:latin typeface="Times New Roman" pitchFamily="18" charset="0"/>
                <a:cs typeface="Times New Roman" pitchFamily="18" charset="0"/>
              </a:rPr>
              <a:t>就有</a:t>
            </a:r>
            <a:r>
              <a:rPr lang="en-US" altLang="zh-CN" sz="2400" dirty="0">
                <a:latin typeface="Times New Roman" pitchFamily="18" charset="0"/>
                <a:cs typeface="Times New Roman" pitchFamily="18" charset="0"/>
              </a:rPr>
              <a:t>(b</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a)∈R </a:t>
            </a:r>
            <a:r>
              <a:rPr lang="zh-CN" altLang="en-US" sz="2400" dirty="0">
                <a:latin typeface="Times New Roman" pitchFamily="18" charset="0"/>
                <a:cs typeface="Times New Roman" pitchFamily="18" charset="0"/>
              </a:rPr>
              <a:t>，称集合</a:t>
            </a:r>
            <a:r>
              <a:rPr lang="en-US" altLang="zh-CN" sz="2400" dirty="0">
                <a:latin typeface="Times New Roman" pitchFamily="18" charset="0"/>
                <a:cs typeface="Times New Roman" pitchFamily="18" charset="0"/>
              </a:rPr>
              <a:t>A</a:t>
            </a:r>
            <a:r>
              <a:rPr lang="zh-CN" altLang="en-US" sz="2400" dirty="0">
                <a:latin typeface="Times New Roman" pitchFamily="18" charset="0"/>
                <a:cs typeface="Times New Roman" pitchFamily="18" charset="0"/>
              </a:rPr>
              <a:t>上的关系</a:t>
            </a:r>
            <a:r>
              <a:rPr lang="en-US" altLang="zh-CN" sz="2400" dirty="0">
                <a:latin typeface="Times New Roman" pitchFamily="18" charset="0"/>
                <a:cs typeface="Times New Roman" pitchFamily="18" charset="0"/>
              </a:rPr>
              <a:t>R</a:t>
            </a:r>
            <a:r>
              <a:rPr lang="zh-CN" altLang="en-US" sz="2400" dirty="0">
                <a:latin typeface="Times New Roman" pitchFamily="18" charset="0"/>
                <a:cs typeface="Times New Roman" pitchFamily="18" charset="0"/>
              </a:rPr>
              <a:t>是</a:t>
            </a:r>
            <a:r>
              <a:rPr lang="zh-CN" altLang="en-US" sz="2400" dirty="0">
                <a:solidFill>
                  <a:srgbClr val="FF0000"/>
                </a:solidFill>
                <a:latin typeface="Times New Roman" pitchFamily="18" charset="0"/>
                <a:cs typeface="Times New Roman" pitchFamily="18" charset="0"/>
              </a:rPr>
              <a:t>对称的</a:t>
            </a:r>
            <a:r>
              <a:rPr lang="zh-CN" altLang="en-US" sz="2400" dirty="0">
                <a:latin typeface="Times New Roman" pitchFamily="18" charset="0"/>
                <a:cs typeface="Times New Roman" pitchFamily="18" charset="0"/>
              </a:rPr>
              <a:t>。</a:t>
            </a:r>
          </a:p>
          <a:p>
            <a:pPr marL="0" indent="0">
              <a:buNone/>
            </a:pP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29</a:t>
            </a:fld>
            <a:endParaRPr lang="zh-CN" altLang="en-US" dirty="0"/>
          </a:p>
        </p:txBody>
      </p:sp>
    </p:spTree>
    <p:extLst>
      <p:ext uri="{BB962C8B-B14F-4D97-AF65-F5344CB8AC3E}">
        <p14:creationId xmlns:p14="http://schemas.microsoft.com/office/powerpoint/2010/main" val="73965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最短路径问题</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0" name="图片 9">
            <a:extLst>
              <a:ext uri="{FF2B5EF4-FFF2-40B4-BE49-F238E27FC236}">
                <a16:creationId xmlns:a16="http://schemas.microsoft.com/office/drawing/2014/main" id="{4CECF7AA-9050-0C07-562D-6EB144B371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51889" y="2584385"/>
            <a:ext cx="4055101" cy="2757469"/>
          </a:xfrm>
          <a:prstGeom prst="rect">
            <a:avLst/>
          </a:prstGeom>
        </p:spPr>
      </p:pic>
      <p:pic>
        <p:nvPicPr>
          <p:cNvPr id="12" name="图片 11">
            <a:extLst>
              <a:ext uri="{FF2B5EF4-FFF2-40B4-BE49-F238E27FC236}">
                <a16:creationId xmlns:a16="http://schemas.microsoft.com/office/drawing/2014/main" id="{92E20853-9BB5-C31D-0A6F-AA25D889742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5790551" y="3168030"/>
            <a:ext cx="2057400" cy="1590181"/>
          </a:xfrm>
          <a:prstGeom prst="rect">
            <a:avLst/>
          </a:prstGeom>
        </p:spPr>
      </p:pic>
      <p:sp>
        <p:nvSpPr>
          <p:cNvPr id="14" name="文本框 13">
            <a:extLst>
              <a:ext uri="{FF2B5EF4-FFF2-40B4-BE49-F238E27FC236}">
                <a16:creationId xmlns:a16="http://schemas.microsoft.com/office/drawing/2014/main" id="{CCFFAEEB-5056-5DD6-DC11-D991B5D9E088}"/>
              </a:ext>
            </a:extLst>
          </p:cNvPr>
          <p:cNvSpPr txBox="1"/>
          <p:nvPr/>
        </p:nvSpPr>
        <p:spPr>
          <a:xfrm>
            <a:off x="432000" y="1126935"/>
            <a:ext cx="8280000" cy="1289905"/>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小明计划去一些城市旅行。有些城市之间有公路，有些城市之间则没有，如下图。为了节约经费，以及旅程交通上便利，小明期望在动身之前，知道到达各个城市的最短旅程。</a:t>
            </a:r>
          </a:p>
        </p:txBody>
      </p:sp>
    </p:spTree>
    <p:extLst>
      <p:ext uri="{BB962C8B-B14F-4D97-AF65-F5344CB8AC3E}">
        <p14:creationId xmlns:p14="http://schemas.microsoft.com/office/powerpoint/2010/main" val="862996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p:txBody>
          <a:bodyPr>
            <a:normAutofit lnSpcReduction="10000"/>
          </a:bodyPr>
          <a:lstStyle/>
          <a:p>
            <a:pPr marL="0" lvl="1" indent="0">
              <a:lnSpc>
                <a:spcPct val="125000"/>
              </a:lnSpc>
              <a:spcBef>
                <a:spcPts val="1800"/>
              </a:spcBef>
              <a:buFont typeface="Wingdings" pitchFamily="2" charset="2"/>
              <a:buNone/>
            </a:pPr>
            <a:r>
              <a:rPr lang="zh-CN" altLang="en-US" dirty="0">
                <a:solidFill>
                  <a:schemeClr val="folHlink"/>
                </a:solidFill>
                <a:latin typeface="Times New Roman" pitchFamily="18" charset="0"/>
                <a:cs typeface="Times New Roman" pitchFamily="18" charset="0"/>
              </a:rPr>
              <a:t>◆ </a:t>
            </a:r>
            <a:r>
              <a:rPr lang="zh-CN" altLang="en-US" dirty="0">
                <a:solidFill>
                  <a:srgbClr val="FF0000"/>
                </a:solidFill>
                <a:latin typeface="Times New Roman" pitchFamily="18" charset="0"/>
                <a:cs typeface="Times New Roman" pitchFamily="18" charset="0"/>
              </a:rPr>
              <a:t>关系的对称性与反对称性</a:t>
            </a:r>
            <a:r>
              <a:rPr lang="zh-CN" altLang="en-US" dirty="0">
                <a:latin typeface="Times New Roman" pitchFamily="18" charset="0"/>
                <a:cs typeface="Times New Roman" pitchFamily="18" charset="0"/>
              </a:rPr>
              <a:t>：如果对于</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a:t>
            </a:r>
            <a:r>
              <a:rPr lang="en-US" altLang="zh-CN" dirty="0" err="1">
                <a:latin typeface="Times New Roman" pitchFamily="18" charset="0"/>
                <a:cs typeface="Times New Roman" pitchFamily="18" charset="0"/>
              </a:rPr>
              <a:t>b∈A</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，只要有</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b)∈R</a:t>
            </a:r>
            <a:r>
              <a:rPr lang="zh-CN" altLang="en-US" dirty="0">
                <a:latin typeface="Times New Roman" pitchFamily="18" charset="0"/>
                <a:cs typeface="Times New Roman" pitchFamily="18" charset="0"/>
              </a:rPr>
              <a:t>就有</a:t>
            </a:r>
            <a:r>
              <a:rPr lang="en-US" altLang="zh-CN" dirty="0">
                <a:latin typeface="Times New Roman" pitchFamily="18" charset="0"/>
                <a:cs typeface="Times New Roman" pitchFamily="18" charset="0"/>
              </a:rPr>
              <a:t>(b</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a)∈R </a:t>
            </a:r>
            <a:r>
              <a:rPr lang="zh-CN" altLang="en-US" dirty="0">
                <a:latin typeface="Times New Roman" pitchFamily="18" charset="0"/>
                <a:cs typeface="Times New Roman" pitchFamily="18" charset="0"/>
              </a:rPr>
              <a:t>，称集合</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上的关系</a:t>
            </a:r>
            <a:r>
              <a:rPr lang="en-US" altLang="zh-CN" dirty="0">
                <a:latin typeface="Times New Roman" pitchFamily="18" charset="0"/>
                <a:cs typeface="Times New Roman" pitchFamily="18" charset="0"/>
              </a:rPr>
              <a:t>R</a:t>
            </a:r>
            <a:r>
              <a:rPr lang="zh-CN" altLang="en-US" dirty="0">
                <a:latin typeface="Times New Roman" pitchFamily="18" charset="0"/>
                <a:cs typeface="Times New Roman" pitchFamily="18" charset="0"/>
              </a:rPr>
              <a:t>是</a:t>
            </a:r>
            <a:r>
              <a:rPr lang="zh-CN" altLang="en-US" dirty="0">
                <a:solidFill>
                  <a:srgbClr val="FF0000"/>
                </a:solidFill>
                <a:latin typeface="Times New Roman" pitchFamily="18" charset="0"/>
                <a:cs typeface="Times New Roman" pitchFamily="18" charset="0"/>
              </a:rPr>
              <a:t>对称的</a:t>
            </a:r>
            <a:r>
              <a:rPr lang="zh-CN" altLang="en-US" dirty="0">
                <a:latin typeface="Times New Roman" pitchFamily="18" charset="0"/>
                <a:cs typeface="Times New Roman" pitchFamily="18" charset="0"/>
              </a:rPr>
              <a:t>。如果对于</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a:t>
            </a:r>
            <a:r>
              <a:rPr lang="en-US" altLang="zh-CN" dirty="0" err="1">
                <a:latin typeface="Times New Roman" pitchFamily="18" charset="0"/>
                <a:cs typeface="Times New Roman" pitchFamily="18" charset="0"/>
              </a:rPr>
              <a:t>b∈A</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，仅当</a:t>
            </a:r>
            <a:r>
              <a:rPr lang="en-US" altLang="zh-CN" dirty="0">
                <a:latin typeface="Times New Roman" pitchFamily="18" charset="0"/>
                <a:cs typeface="Times New Roman" pitchFamily="18" charset="0"/>
              </a:rPr>
              <a:t>a=b</a:t>
            </a:r>
            <a:r>
              <a:rPr lang="zh-CN" altLang="en-US" dirty="0">
                <a:latin typeface="Times New Roman" pitchFamily="18" charset="0"/>
                <a:cs typeface="Times New Roman" pitchFamily="18" charset="0"/>
              </a:rPr>
              <a:t>时有</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b)∈R</a:t>
            </a:r>
            <a:r>
              <a:rPr lang="zh-CN" altLang="en-US" dirty="0">
                <a:latin typeface="Times New Roman" pitchFamily="18" charset="0"/>
                <a:cs typeface="Times New Roman" pitchFamily="18" charset="0"/>
              </a:rPr>
              <a:t>和</a:t>
            </a:r>
            <a:r>
              <a:rPr lang="en-US" altLang="zh-CN" dirty="0">
                <a:latin typeface="Times New Roman" pitchFamily="18" charset="0"/>
                <a:cs typeface="Times New Roman" pitchFamily="18" charset="0"/>
              </a:rPr>
              <a:t>(b</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a)∈R </a:t>
            </a:r>
            <a:r>
              <a:rPr lang="zh-CN" altLang="en-US" dirty="0">
                <a:latin typeface="Times New Roman" pitchFamily="18" charset="0"/>
                <a:cs typeface="Times New Roman" pitchFamily="18" charset="0"/>
              </a:rPr>
              <a:t>，称集合</a:t>
            </a:r>
            <a:r>
              <a:rPr lang="en-US" altLang="zh-CN" dirty="0">
                <a:latin typeface="Times New Roman" pitchFamily="18" charset="0"/>
                <a:cs typeface="Times New Roman" pitchFamily="18" charset="0"/>
              </a:rPr>
              <a:t>A</a:t>
            </a:r>
            <a:r>
              <a:rPr lang="zh-CN" altLang="en-US" dirty="0">
                <a:latin typeface="Times New Roman" pitchFamily="18" charset="0"/>
                <a:cs typeface="Times New Roman" pitchFamily="18" charset="0"/>
              </a:rPr>
              <a:t>上的关系</a:t>
            </a:r>
            <a:r>
              <a:rPr lang="en-US" altLang="zh-CN" dirty="0">
                <a:latin typeface="Times New Roman" pitchFamily="18" charset="0"/>
                <a:cs typeface="Times New Roman" pitchFamily="18" charset="0"/>
              </a:rPr>
              <a:t>R</a:t>
            </a:r>
            <a:r>
              <a:rPr lang="zh-CN" altLang="en-US" dirty="0">
                <a:latin typeface="Times New Roman" pitchFamily="18" charset="0"/>
                <a:cs typeface="Times New Roman" pitchFamily="18" charset="0"/>
              </a:rPr>
              <a:t>是</a:t>
            </a:r>
            <a:r>
              <a:rPr lang="zh-CN" altLang="en-US" dirty="0">
                <a:solidFill>
                  <a:srgbClr val="FF0000"/>
                </a:solidFill>
                <a:latin typeface="Times New Roman" pitchFamily="18" charset="0"/>
                <a:cs typeface="Times New Roman" pitchFamily="18" charset="0"/>
              </a:rPr>
              <a:t>反对称的</a:t>
            </a:r>
            <a:r>
              <a:rPr lang="zh-CN" altLang="en-US" dirty="0">
                <a:latin typeface="Times New Roman" pitchFamily="18" charset="0"/>
                <a:cs typeface="Times New Roman" pitchFamily="18" charset="0"/>
              </a:rPr>
              <a:t>。</a:t>
            </a:r>
          </a:p>
          <a:p>
            <a:pPr marL="0" indent="0">
              <a:lnSpc>
                <a:spcPct val="125000"/>
              </a:lnSpc>
              <a:spcBef>
                <a:spcPts val="1800"/>
              </a:spcBef>
              <a:buFont typeface="Wingdings" pitchFamily="2" charset="2"/>
              <a:buNone/>
            </a:pPr>
            <a:r>
              <a:rPr lang="zh-CN" altLang="en-US" sz="2000" dirty="0">
                <a:solidFill>
                  <a:schemeClr val="folHlink"/>
                </a:solidFill>
                <a:latin typeface="Times New Roman" pitchFamily="18" charset="0"/>
                <a:cs typeface="Times New Roman" pitchFamily="18" charset="0"/>
              </a:rPr>
              <a:t>◆ </a:t>
            </a:r>
            <a:r>
              <a:rPr lang="zh-CN" altLang="en-US" sz="2000" dirty="0">
                <a:solidFill>
                  <a:srgbClr val="FF0000"/>
                </a:solidFill>
                <a:latin typeface="Times New Roman" pitchFamily="18" charset="0"/>
                <a:cs typeface="Times New Roman" pitchFamily="18" charset="0"/>
              </a:rPr>
              <a:t>关系的传递性</a:t>
            </a:r>
            <a:r>
              <a:rPr lang="zh-CN" altLang="en-US" sz="2000" dirty="0">
                <a:latin typeface="Times New Roman" pitchFamily="18" charset="0"/>
                <a:cs typeface="Times New Roman" pitchFamily="18" charset="0"/>
              </a:rPr>
              <a:t>：若</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b</a:t>
            </a:r>
            <a:r>
              <a:rPr lang="zh-CN" altLang="en-US"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c∈A</a:t>
            </a:r>
            <a:r>
              <a:rPr lang="zh-CN" altLang="en-US" sz="2000" dirty="0">
                <a:latin typeface="Times New Roman" pitchFamily="18" charset="0"/>
                <a:cs typeface="Times New Roman" pitchFamily="18" charset="0"/>
              </a:rPr>
              <a:t>，若</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b)∈R</a:t>
            </a:r>
            <a:r>
              <a:rPr lang="zh-CN" altLang="en-US" sz="2000" dirty="0">
                <a:latin typeface="Times New Roman" pitchFamily="18" charset="0"/>
                <a:cs typeface="Times New Roman" pitchFamily="18" charset="0"/>
              </a:rPr>
              <a:t>，并且</a:t>
            </a:r>
            <a:r>
              <a:rPr lang="en-US" altLang="zh-CN" sz="2000" dirty="0">
                <a:latin typeface="Times New Roman" pitchFamily="18" charset="0"/>
                <a:cs typeface="Times New Roman" pitchFamily="18" charset="0"/>
              </a:rPr>
              <a:t>(b</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c)∈R </a:t>
            </a:r>
            <a:r>
              <a:rPr lang="zh-CN" altLang="en-US" sz="2000" dirty="0">
                <a:latin typeface="Times New Roman" pitchFamily="18" charset="0"/>
                <a:cs typeface="Times New Roman" pitchFamily="18" charset="0"/>
              </a:rPr>
              <a:t>，则</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c)∈R </a:t>
            </a:r>
            <a:r>
              <a:rPr lang="zh-CN" altLang="en-US" sz="2000" dirty="0">
                <a:latin typeface="Times New Roman" pitchFamily="18" charset="0"/>
                <a:cs typeface="Times New Roman" pitchFamily="18" charset="0"/>
              </a:rPr>
              <a:t>，称集合</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上的关系</a:t>
            </a:r>
            <a:r>
              <a:rPr lang="en-US" altLang="zh-CN" sz="2000" dirty="0">
                <a:latin typeface="Times New Roman" pitchFamily="18" charset="0"/>
                <a:cs typeface="Times New Roman" pitchFamily="18" charset="0"/>
              </a:rPr>
              <a:t>R</a:t>
            </a:r>
            <a:r>
              <a:rPr lang="zh-CN" altLang="en-US" sz="2000" dirty="0">
                <a:latin typeface="Times New Roman" pitchFamily="18" charset="0"/>
                <a:cs typeface="Times New Roman" pitchFamily="18" charset="0"/>
              </a:rPr>
              <a:t>是</a:t>
            </a:r>
            <a:r>
              <a:rPr lang="zh-CN" altLang="en-US" sz="2000" dirty="0">
                <a:solidFill>
                  <a:srgbClr val="FF0000"/>
                </a:solidFill>
                <a:latin typeface="Times New Roman" pitchFamily="18" charset="0"/>
                <a:cs typeface="Times New Roman" pitchFamily="18" charset="0"/>
              </a:rPr>
              <a:t>传递的</a:t>
            </a:r>
            <a:r>
              <a:rPr lang="zh-CN" altLang="en-US" sz="2000" dirty="0">
                <a:latin typeface="Times New Roman" pitchFamily="18" charset="0"/>
                <a:cs typeface="Times New Roman" pitchFamily="18" charset="0"/>
              </a:rPr>
              <a:t>。</a:t>
            </a:r>
          </a:p>
          <a:p>
            <a:pPr marL="0" indent="0">
              <a:lnSpc>
                <a:spcPct val="125000"/>
              </a:lnSpc>
              <a:spcBef>
                <a:spcPts val="1800"/>
              </a:spcBef>
              <a:buFont typeface="Wingdings" pitchFamily="2" charset="2"/>
              <a:buNone/>
            </a:pPr>
            <a:r>
              <a:rPr lang="zh-CN" altLang="en-US" sz="2000" dirty="0">
                <a:solidFill>
                  <a:schemeClr val="folHlink"/>
                </a:solidFill>
                <a:latin typeface="Times New Roman" pitchFamily="18" charset="0"/>
                <a:cs typeface="Times New Roman" pitchFamily="18" charset="0"/>
              </a:rPr>
              <a:t>◆ </a:t>
            </a:r>
            <a:r>
              <a:rPr lang="zh-CN" altLang="en-US" sz="2000" dirty="0">
                <a:solidFill>
                  <a:srgbClr val="FF0000"/>
                </a:solidFill>
                <a:latin typeface="Times New Roman" pitchFamily="18" charset="0"/>
                <a:cs typeface="Times New Roman" pitchFamily="18" charset="0"/>
              </a:rPr>
              <a:t>偏序</a:t>
            </a:r>
            <a:r>
              <a:rPr lang="zh-CN" altLang="en-US" sz="2000" dirty="0">
                <a:latin typeface="Times New Roman" pitchFamily="18" charset="0"/>
                <a:cs typeface="Times New Roman" pitchFamily="18" charset="0"/>
              </a:rPr>
              <a:t>：若集合</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上的关系</a:t>
            </a:r>
            <a:r>
              <a:rPr lang="en-US" altLang="zh-CN" sz="2000" dirty="0">
                <a:latin typeface="Times New Roman" pitchFamily="18" charset="0"/>
                <a:cs typeface="Times New Roman" pitchFamily="18" charset="0"/>
              </a:rPr>
              <a:t>R</a:t>
            </a:r>
            <a:r>
              <a:rPr lang="zh-CN" altLang="en-US" sz="2000" dirty="0">
                <a:latin typeface="Times New Roman" pitchFamily="18" charset="0"/>
                <a:cs typeface="Times New Roman" pitchFamily="18" charset="0"/>
              </a:rPr>
              <a:t>是</a:t>
            </a:r>
            <a:r>
              <a:rPr lang="zh-CN" altLang="en-US" sz="2000" b="1" dirty="0">
                <a:solidFill>
                  <a:schemeClr val="accent1"/>
                </a:solidFill>
                <a:latin typeface="Times New Roman" pitchFamily="18" charset="0"/>
                <a:cs typeface="Times New Roman" pitchFamily="18" charset="0"/>
              </a:rPr>
              <a:t>自反的</a:t>
            </a:r>
            <a:r>
              <a:rPr lang="zh-CN" altLang="en-US" sz="2000" b="1" dirty="0">
                <a:latin typeface="Times New Roman" pitchFamily="18" charset="0"/>
                <a:cs typeface="Times New Roman" pitchFamily="18" charset="0"/>
              </a:rPr>
              <a:t>，</a:t>
            </a:r>
            <a:r>
              <a:rPr lang="zh-CN" altLang="en-US" sz="2000" b="1" dirty="0">
                <a:solidFill>
                  <a:schemeClr val="accent1"/>
                </a:solidFill>
                <a:latin typeface="Times New Roman" pitchFamily="18" charset="0"/>
                <a:cs typeface="Times New Roman" pitchFamily="18" charset="0"/>
              </a:rPr>
              <a:t>反对称的</a:t>
            </a:r>
            <a:r>
              <a:rPr lang="zh-CN" altLang="en-US" sz="2000" dirty="0">
                <a:latin typeface="Times New Roman" pitchFamily="18" charset="0"/>
                <a:cs typeface="Times New Roman" pitchFamily="18" charset="0"/>
              </a:rPr>
              <a:t>和</a:t>
            </a:r>
            <a:r>
              <a:rPr lang="zh-CN" altLang="en-US" sz="2000" b="1" dirty="0">
                <a:solidFill>
                  <a:schemeClr val="accent1"/>
                </a:solidFill>
                <a:latin typeface="Times New Roman" pitchFamily="18" charset="0"/>
                <a:cs typeface="Times New Roman" pitchFamily="18" charset="0"/>
              </a:rPr>
              <a:t>传递的</a:t>
            </a:r>
            <a:r>
              <a:rPr lang="zh-CN" altLang="en-US" sz="2000" dirty="0">
                <a:latin typeface="Times New Roman" pitchFamily="18" charset="0"/>
                <a:cs typeface="Times New Roman" pitchFamily="18" charset="0"/>
              </a:rPr>
              <a:t>，则称</a:t>
            </a:r>
            <a:r>
              <a:rPr lang="en-US" altLang="zh-CN" sz="2000" dirty="0">
                <a:latin typeface="Times New Roman" pitchFamily="18" charset="0"/>
                <a:cs typeface="Times New Roman" pitchFamily="18" charset="0"/>
              </a:rPr>
              <a:t>R</a:t>
            </a:r>
            <a:r>
              <a:rPr lang="zh-CN" altLang="en-US" sz="2000" dirty="0">
                <a:latin typeface="Times New Roman" pitchFamily="18" charset="0"/>
                <a:cs typeface="Times New Roman" pitchFamily="18" charset="0"/>
              </a:rPr>
              <a:t>是集合</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上的</a:t>
            </a:r>
            <a:r>
              <a:rPr lang="zh-CN" altLang="en-US" sz="2000" dirty="0">
                <a:solidFill>
                  <a:srgbClr val="FF0000"/>
                </a:solidFill>
                <a:latin typeface="Times New Roman" pitchFamily="18" charset="0"/>
                <a:cs typeface="Times New Roman" pitchFamily="18" charset="0"/>
              </a:rPr>
              <a:t>偏序关系</a:t>
            </a:r>
            <a:r>
              <a:rPr lang="zh-CN" altLang="en-US" sz="2000" dirty="0">
                <a:latin typeface="Times New Roman" pitchFamily="18" charset="0"/>
                <a:cs typeface="Times New Roman" pitchFamily="18" charset="0"/>
              </a:rPr>
              <a:t>。</a:t>
            </a:r>
          </a:p>
          <a:p>
            <a:pPr marL="0" indent="0">
              <a:lnSpc>
                <a:spcPct val="125000"/>
              </a:lnSpc>
              <a:spcBef>
                <a:spcPts val="1800"/>
              </a:spcBef>
              <a:buFont typeface="Wingdings" pitchFamily="2" charset="2"/>
              <a:buNone/>
            </a:pPr>
            <a:r>
              <a:rPr lang="zh-CN" altLang="en-US" sz="2000" dirty="0">
                <a:solidFill>
                  <a:schemeClr val="folHlink"/>
                </a:solidFill>
                <a:latin typeface="Times New Roman" pitchFamily="18" charset="0"/>
                <a:cs typeface="Times New Roman" pitchFamily="18" charset="0"/>
              </a:rPr>
              <a:t>◆ </a:t>
            </a:r>
            <a:r>
              <a:rPr lang="zh-CN" altLang="en-US" sz="2000" dirty="0">
                <a:solidFill>
                  <a:srgbClr val="FF0000"/>
                </a:solidFill>
                <a:latin typeface="Times New Roman" pitchFamily="18" charset="0"/>
                <a:cs typeface="Times New Roman" pitchFamily="18" charset="0"/>
              </a:rPr>
              <a:t>全序</a:t>
            </a:r>
            <a:r>
              <a:rPr lang="zh-CN" altLang="en-US" sz="2000" dirty="0">
                <a:latin typeface="Times New Roman" pitchFamily="18" charset="0"/>
                <a:cs typeface="Times New Roman" pitchFamily="18" charset="0"/>
              </a:rPr>
              <a:t>：设</a:t>
            </a:r>
            <a:r>
              <a:rPr lang="en-US" altLang="zh-CN" sz="2000" dirty="0">
                <a:latin typeface="Times New Roman" pitchFamily="18" charset="0"/>
                <a:cs typeface="Times New Roman" pitchFamily="18" charset="0"/>
              </a:rPr>
              <a:t>R</a:t>
            </a:r>
            <a:r>
              <a:rPr lang="zh-CN" altLang="en-US" sz="2000" dirty="0">
                <a:latin typeface="Times New Roman" pitchFamily="18" charset="0"/>
                <a:cs typeface="Times New Roman" pitchFamily="18" charset="0"/>
              </a:rPr>
              <a:t>是集合</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上的</a:t>
            </a:r>
            <a:r>
              <a:rPr lang="zh-CN" altLang="en-US" sz="2000" b="1" dirty="0">
                <a:solidFill>
                  <a:schemeClr val="accent1"/>
                </a:solidFill>
                <a:latin typeface="Times New Roman" pitchFamily="18" charset="0"/>
                <a:cs typeface="Times New Roman" pitchFamily="18" charset="0"/>
              </a:rPr>
              <a:t>偏序关系</a:t>
            </a:r>
            <a:r>
              <a:rPr lang="zh-CN" altLang="en-US"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sym typeface="Symbol" pitchFamily="18" charset="2"/>
              </a:rPr>
              <a:t></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b∈A</a:t>
            </a:r>
            <a:r>
              <a:rPr lang="zh-CN" altLang="en-US" sz="2000" dirty="0">
                <a:latin typeface="Times New Roman" pitchFamily="18" charset="0"/>
                <a:cs typeface="Times New Roman" pitchFamily="18" charset="0"/>
              </a:rPr>
              <a:t>，必有</a:t>
            </a:r>
            <a:r>
              <a:rPr lang="en-US" altLang="zh-CN" sz="2000" dirty="0" err="1">
                <a:latin typeface="Times New Roman" pitchFamily="18" charset="0"/>
                <a:cs typeface="Times New Roman" pitchFamily="18" charset="0"/>
              </a:rPr>
              <a:t>aRb</a:t>
            </a:r>
            <a:r>
              <a:rPr lang="zh-CN" altLang="en-US" sz="2000" dirty="0">
                <a:latin typeface="Times New Roman" pitchFamily="18" charset="0"/>
                <a:cs typeface="Times New Roman" pitchFamily="18" charset="0"/>
              </a:rPr>
              <a:t>或</a:t>
            </a:r>
            <a:r>
              <a:rPr lang="en-US" altLang="zh-CN" sz="2000" dirty="0" err="1">
                <a:latin typeface="Times New Roman" pitchFamily="18" charset="0"/>
                <a:cs typeface="Times New Roman" pitchFamily="18" charset="0"/>
              </a:rPr>
              <a:t>bRa</a:t>
            </a:r>
            <a:r>
              <a:rPr lang="zh-CN" altLang="en-US" sz="2000" dirty="0">
                <a:latin typeface="Times New Roman" pitchFamily="18" charset="0"/>
                <a:cs typeface="Times New Roman" pitchFamily="18" charset="0"/>
              </a:rPr>
              <a:t>， 则称</a:t>
            </a:r>
            <a:r>
              <a:rPr lang="en-US" altLang="zh-CN" sz="2000" dirty="0">
                <a:latin typeface="Times New Roman" pitchFamily="18" charset="0"/>
                <a:cs typeface="Times New Roman" pitchFamily="18" charset="0"/>
              </a:rPr>
              <a:t>R</a:t>
            </a:r>
            <a:r>
              <a:rPr lang="zh-CN" altLang="en-US" sz="2000" dirty="0">
                <a:latin typeface="Times New Roman" pitchFamily="18" charset="0"/>
                <a:cs typeface="Times New Roman" pitchFamily="18" charset="0"/>
              </a:rPr>
              <a:t>是集合</a:t>
            </a:r>
            <a:r>
              <a:rPr lang="en-US" altLang="zh-CN" sz="2000" dirty="0">
                <a:latin typeface="Times New Roman" pitchFamily="18" charset="0"/>
                <a:cs typeface="Times New Roman" pitchFamily="18" charset="0"/>
              </a:rPr>
              <a:t>A</a:t>
            </a:r>
            <a:r>
              <a:rPr lang="zh-CN" altLang="en-US" sz="2000" dirty="0">
                <a:latin typeface="Times New Roman" pitchFamily="18" charset="0"/>
                <a:cs typeface="Times New Roman" pitchFamily="18" charset="0"/>
              </a:rPr>
              <a:t>上的</a:t>
            </a:r>
            <a:r>
              <a:rPr lang="zh-CN" altLang="en-US" sz="2000" dirty="0">
                <a:solidFill>
                  <a:srgbClr val="FF0000"/>
                </a:solidFill>
                <a:latin typeface="Times New Roman" pitchFamily="18" charset="0"/>
                <a:cs typeface="Times New Roman" pitchFamily="18" charset="0"/>
              </a:rPr>
              <a:t>全序关系</a:t>
            </a:r>
            <a:r>
              <a:rPr lang="zh-CN" altLang="en-US" sz="2000" dirty="0">
                <a:latin typeface="Times New Roman" pitchFamily="18" charset="0"/>
                <a:cs typeface="Times New Roman" pitchFamily="18" charset="0"/>
              </a:rPr>
              <a:t>。 </a:t>
            </a:r>
            <a:endParaRPr lang="en-US" altLang="zh-CN" sz="2000" dirty="0">
              <a:latin typeface="Times New Roman" pitchFamily="18" charset="0"/>
              <a:cs typeface="Times New Roman" pitchFamily="18" charset="0"/>
            </a:endParaRPr>
          </a:p>
          <a:p>
            <a:pPr marL="0" indent="0">
              <a:lnSpc>
                <a:spcPct val="135000"/>
              </a:lnSpc>
              <a:spcBef>
                <a:spcPts val="1800"/>
              </a:spcBef>
              <a:buNone/>
            </a:pPr>
            <a:r>
              <a:rPr lang="zh-CN" altLang="en-US" sz="2000" dirty="0">
                <a:solidFill>
                  <a:schemeClr val="folHlink"/>
                </a:solidFill>
                <a:latin typeface="Times New Roman" pitchFamily="18" charset="0"/>
                <a:cs typeface="Times New Roman" pitchFamily="18" charset="0"/>
              </a:rPr>
              <a:t>◆ </a:t>
            </a:r>
            <a:r>
              <a:rPr lang="zh-CN" altLang="en-US" sz="2000" dirty="0">
                <a:latin typeface="Times New Roman" pitchFamily="18" charset="0"/>
                <a:cs typeface="Times New Roman" pitchFamily="18" charset="0"/>
              </a:rPr>
              <a:t>即偏序是指集合中仅有部分元素之间可以比较，而全序是指集合中任意两个元素之间都可以比较。</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30</a:t>
            </a:fld>
            <a:endParaRPr lang="zh-CN" altLang="en-US" dirty="0"/>
          </a:p>
        </p:txBody>
      </p:sp>
    </p:spTree>
    <p:extLst>
      <p:ext uri="{BB962C8B-B14F-4D97-AF65-F5344CB8AC3E}">
        <p14:creationId xmlns:p14="http://schemas.microsoft.com/office/powerpoint/2010/main" val="4038173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p:txBody>
          <a:bodyPr/>
          <a:lstStyle/>
          <a:p>
            <a:pPr>
              <a:lnSpc>
                <a:spcPct val="125000"/>
              </a:lnSpc>
              <a:spcBef>
                <a:spcPts val="1200"/>
              </a:spcBef>
            </a:pPr>
            <a:r>
              <a:rPr lang="zh-CN" altLang="en-US" sz="1800" dirty="0">
                <a:latin typeface="Times New Roman" pitchFamily="18" charset="0"/>
                <a:cs typeface="Times New Roman" pitchFamily="18" charset="0"/>
              </a:rPr>
              <a:t>在</a:t>
            </a:r>
            <a:r>
              <a:rPr lang="en-US" altLang="zh-CN" sz="1800" dirty="0">
                <a:latin typeface="Times New Roman" pitchFamily="18" charset="0"/>
                <a:cs typeface="Times New Roman" pitchFamily="18" charset="0"/>
              </a:rPr>
              <a:t>AOV</a:t>
            </a:r>
            <a:r>
              <a:rPr lang="zh-CN" altLang="en-US" sz="1800" dirty="0">
                <a:latin typeface="Times New Roman" pitchFamily="18" charset="0"/>
                <a:cs typeface="Times New Roman" pitchFamily="18" charset="0"/>
              </a:rPr>
              <a:t>网中，若有有向边</a:t>
            </a:r>
            <a:r>
              <a:rPr lang="en-US" altLang="zh-CN" sz="1800" dirty="0">
                <a:latin typeface="Times New Roman" pitchFamily="18" charset="0"/>
                <a:cs typeface="Times New Roman" pitchFamily="18" charset="0"/>
              </a:rPr>
              <a:t>&lt;i, j&gt;</a:t>
            </a:r>
            <a:r>
              <a:rPr lang="zh-CN" altLang="en-US" sz="1800" dirty="0">
                <a:latin typeface="Times New Roman" pitchFamily="18" charset="0"/>
                <a:cs typeface="Times New Roman" pitchFamily="18" charset="0"/>
              </a:rPr>
              <a:t>，则</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是</a:t>
            </a:r>
            <a:r>
              <a:rPr lang="en-US" altLang="zh-CN" sz="1800" dirty="0">
                <a:latin typeface="Times New Roman" pitchFamily="18" charset="0"/>
                <a:cs typeface="Times New Roman" pitchFamily="18" charset="0"/>
              </a:rPr>
              <a:t>j</a:t>
            </a:r>
            <a:r>
              <a:rPr lang="zh-CN" altLang="en-US" sz="1800" dirty="0">
                <a:latin typeface="Times New Roman" pitchFamily="18" charset="0"/>
                <a:cs typeface="Times New Roman" pitchFamily="18" charset="0"/>
              </a:rPr>
              <a:t>的直接前驱，</a:t>
            </a:r>
            <a:r>
              <a:rPr lang="en-US" altLang="zh-CN" sz="1800" dirty="0">
                <a:latin typeface="Times New Roman" pitchFamily="18" charset="0"/>
                <a:cs typeface="Times New Roman" pitchFamily="18" charset="0"/>
              </a:rPr>
              <a:t>j</a:t>
            </a:r>
            <a:r>
              <a:rPr lang="zh-CN" altLang="en-US" sz="1800" dirty="0">
                <a:latin typeface="Times New Roman" pitchFamily="18" charset="0"/>
                <a:cs typeface="Times New Roman" pitchFamily="18" charset="0"/>
              </a:rPr>
              <a:t>是</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的直接后继；推而广之，若从顶点</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到顶点</a:t>
            </a:r>
            <a:r>
              <a:rPr lang="en-US" altLang="zh-CN" sz="1800" dirty="0">
                <a:latin typeface="Times New Roman" pitchFamily="18" charset="0"/>
                <a:cs typeface="Times New Roman" pitchFamily="18" charset="0"/>
              </a:rPr>
              <a:t>j</a:t>
            </a:r>
            <a:r>
              <a:rPr lang="zh-CN" altLang="en-US" sz="1800" dirty="0">
                <a:latin typeface="Times New Roman" pitchFamily="18" charset="0"/>
                <a:cs typeface="Times New Roman" pitchFamily="18" charset="0"/>
              </a:rPr>
              <a:t>有有向路径，则</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是</a:t>
            </a:r>
            <a:r>
              <a:rPr lang="en-US" altLang="zh-CN" sz="1800" dirty="0">
                <a:latin typeface="Times New Roman" pitchFamily="18" charset="0"/>
                <a:cs typeface="Times New Roman" pitchFamily="18" charset="0"/>
              </a:rPr>
              <a:t>j</a:t>
            </a:r>
            <a:r>
              <a:rPr lang="zh-CN" altLang="en-US" sz="1800" dirty="0">
                <a:latin typeface="Times New Roman" pitchFamily="18" charset="0"/>
                <a:cs typeface="Times New Roman" pitchFamily="18" charset="0"/>
              </a:rPr>
              <a:t>的前驱，</a:t>
            </a:r>
            <a:r>
              <a:rPr lang="en-US" altLang="zh-CN" sz="1800" dirty="0">
                <a:latin typeface="Times New Roman" pitchFamily="18" charset="0"/>
                <a:cs typeface="Times New Roman" pitchFamily="18" charset="0"/>
              </a:rPr>
              <a:t>j</a:t>
            </a:r>
            <a:r>
              <a:rPr lang="zh-CN" altLang="en-US" sz="1800" dirty="0">
                <a:latin typeface="Times New Roman" pitchFamily="18" charset="0"/>
                <a:cs typeface="Times New Roman" pitchFamily="18" charset="0"/>
              </a:rPr>
              <a:t>是</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的后继。</a:t>
            </a:r>
          </a:p>
          <a:p>
            <a:pPr>
              <a:lnSpc>
                <a:spcPct val="125000"/>
              </a:lnSpc>
              <a:spcBef>
                <a:spcPts val="1200"/>
              </a:spcBef>
            </a:pPr>
            <a:r>
              <a:rPr lang="zh-CN" altLang="en-US" sz="1800" dirty="0">
                <a:latin typeface="Times New Roman" pitchFamily="18" charset="0"/>
                <a:cs typeface="Times New Roman" pitchFamily="18" charset="0"/>
              </a:rPr>
              <a:t>在</a:t>
            </a:r>
            <a:r>
              <a:rPr lang="en-US" altLang="zh-CN" sz="1800" dirty="0">
                <a:latin typeface="Times New Roman" pitchFamily="18" charset="0"/>
                <a:cs typeface="Times New Roman" pitchFamily="18" charset="0"/>
              </a:rPr>
              <a:t>AOV</a:t>
            </a:r>
            <a:r>
              <a:rPr lang="zh-CN" altLang="en-US" sz="1800" dirty="0">
                <a:latin typeface="Times New Roman" pitchFamily="18" charset="0"/>
                <a:cs typeface="Times New Roman" pitchFamily="18" charset="0"/>
              </a:rPr>
              <a:t>网中，</a:t>
            </a:r>
            <a:r>
              <a:rPr lang="zh-CN" altLang="en-US" sz="1800" dirty="0">
                <a:solidFill>
                  <a:srgbClr val="FF0000"/>
                </a:solidFill>
                <a:latin typeface="Times New Roman" pitchFamily="18" charset="0"/>
                <a:cs typeface="Times New Roman" pitchFamily="18" charset="0"/>
              </a:rPr>
              <a:t>不能有环</a:t>
            </a:r>
            <a:r>
              <a:rPr lang="zh-CN" altLang="en-US" sz="1800" dirty="0">
                <a:latin typeface="Times New Roman" pitchFamily="18" charset="0"/>
                <a:cs typeface="Times New Roman" pitchFamily="18" charset="0"/>
              </a:rPr>
              <a:t>，否则，某项活动能否进行，是以自身的完成作为前提条件。</a:t>
            </a:r>
          </a:p>
          <a:p>
            <a:pPr>
              <a:lnSpc>
                <a:spcPct val="125000"/>
              </a:lnSpc>
              <a:spcBef>
                <a:spcPts val="1200"/>
              </a:spcBef>
            </a:pPr>
            <a:r>
              <a:rPr lang="zh-CN" altLang="en-US" sz="1800" dirty="0">
                <a:latin typeface="Times New Roman" pitchFamily="18" charset="0"/>
                <a:cs typeface="Times New Roman" pitchFamily="18" charset="0"/>
              </a:rPr>
              <a:t>检查方法：对有向图的顶点进行拓扑排序，若所有顶点都在其拓扑有序序列中，则</a:t>
            </a:r>
            <a:r>
              <a:rPr lang="zh-CN" altLang="en-US" sz="1800" u="sng" dirty="0">
                <a:solidFill>
                  <a:srgbClr val="FF0000"/>
                </a:solidFill>
                <a:latin typeface="Times New Roman" pitchFamily="18" charset="0"/>
                <a:cs typeface="Times New Roman" pitchFamily="18" charset="0"/>
              </a:rPr>
              <a:t>无环</a:t>
            </a:r>
            <a:r>
              <a:rPr lang="zh-CN" altLang="en-US" sz="1800" dirty="0">
                <a:latin typeface="Times New Roman" pitchFamily="18" charset="0"/>
                <a:cs typeface="Times New Roman" pitchFamily="18" charset="0"/>
              </a:rPr>
              <a:t>。</a:t>
            </a:r>
          </a:p>
          <a:p>
            <a:pPr>
              <a:lnSpc>
                <a:spcPct val="125000"/>
              </a:lnSpc>
              <a:spcBef>
                <a:spcPts val="1200"/>
              </a:spcBef>
            </a:pPr>
            <a:r>
              <a:rPr lang="zh-CN" altLang="en-US" sz="1800" dirty="0">
                <a:solidFill>
                  <a:srgbClr val="FF0000"/>
                </a:solidFill>
                <a:latin typeface="Times New Roman" pitchFamily="18" charset="0"/>
                <a:cs typeface="Times New Roman" pitchFamily="18" charset="0"/>
              </a:rPr>
              <a:t>有向图的拓扑排序</a:t>
            </a:r>
            <a:r>
              <a:rPr lang="zh-CN" altLang="en-US" sz="1800" dirty="0">
                <a:latin typeface="Times New Roman" pitchFamily="18" charset="0"/>
                <a:cs typeface="Times New Roman" pitchFamily="18" charset="0"/>
              </a:rPr>
              <a:t>：构造</a:t>
            </a:r>
            <a:r>
              <a:rPr lang="en-US" altLang="zh-CN" sz="1800" dirty="0">
                <a:latin typeface="Times New Roman" pitchFamily="18" charset="0"/>
                <a:cs typeface="Times New Roman" pitchFamily="18" charset="0"/>
              </a:rPr>
              <a:t>AOV</a:t>
            </a:r>
            <a:r>
              <a:rPr lang="zh-CN" altLang="en-US" sz="1800" dirty="0">
                <a:latin typeface="Times New Roman" pitchFamily="18" charset="0"/>
                <a:cs typeface="Times New Roman" pitchFamily="18" charset="0"/>
              </a:rPr>
              <a:t>网中顶点的一个拓扑线性序列</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1</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n</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，使得该线性序列不仅保持原来有向图中顶点之间的优先关系，而且对原图中没有优先关系的顶点之间也建立一种（</a:t>
            </a:r>
            <a:r>
              <a:rPr lang="zh-CN" altLang="en-US" sz="1800">
                <a:latin typeface="Times New Roman" pitchFamily="18" charset="0"/>
                <a:cs typeface="Times New Roman" pitchFamily="18" charset="0"/>
              </a:rPr>
              <a:t>人为的</a:t>
            </a:r>
            <a:r>
              <a:rPr lang="zh-CN" altLang="en-US" sz="1800" dirty="0">
                <a:latin typeface="Times New Roman" pitchFamily="18" charset="0"/>
                <a:cs typeface="Times New Roman" pitchFamily="18" charset="0"/>
              </a:rPr>
              <a:t>）</a:t>
            </a:r>
            <a:r>
              <a:rPr lang="zh-CN" altLang="en-US" sz="1800">
                <a:latin typeface="Times New Roman" pitchFamily="18" charset="0"/>
                <a:cs typeface="Times New Roman" pitchFamily="18" charset="0"/>
              </a:rPr>
              <a:t>优先</a:t>
            </a:r>
            <a:r>
              <a:rPr lang="zh-CN" altLang="en-US" sz="1800" dirty="0">
                <a:latin typeface="Times New Roman" pitchFamily="18" charset="0"/>
                <a:cs typeface="Times New Roman" pitchFamily="18" charset="0"/>
              </a:rPr>
              <a:t>关系。</a:t>
            </a:r>
          </a:p>
          <a:p>
            <a:pPr>
              <a:lnSpc>
                <a:spcPct val="125000"/>
              </a:lnSpc>
              <a:spcBef>
                <a:spcPts val="1200"/>
              </a:spcBef>
            </a:pPr>
            <a:r>
              <a:rPr lang="zh-CN" altLang="en-US" sz="1800" dirty="0">
                <a:solidFill>
                  <a:srgbClr val="FF0000"/>
                </a:solidFill>
              </a:rPr>
              <a:t>一个有向图能被拓扑排序的充要条件就是它是一个有向无环图（</a:t>
            </a:r>
            <a:r>
              <a:rPr lang="en-US" altLang="zh-CN" sz="1800" dirty="0">
                <a:solidFill>
                  <a:srgbClr val="FF0000"/>
                </a:solidFill>
              </a:rPr>
              <a:t>Directed Acyclic Graph</a:t>
            </a:r>
            <a:r>
              <a:rPr lang="zh-CN" altLang="en-US" sz="1800" dirty="0">
                <a:solidFill>
                  <a:srgbClr val="FF0000"/>
                </a:solidFill>
              </a:rPr>
              <a:t>，</a:t>
            </a:r>
            <a:r>
              <a:rPr lang="en-US" altLang="zh-CN" sz="1800" dirty="0">
                <a:solidFill>
                  <a:srgbClr val="FF0000"/>
                </a:solidFill>
              </a:rPr>
              <a:t>DAG</a:t>
            </a:r>
            <a:r>
              <a:rPr lang="zh-CN" altLang="en-US" sz="1800" dirty="0">
                <a:solidFill>
                  <a:srgbClr val="FF0000"/>
                </a:solidFill>
              </a:rPr>
              <a:t>）。这样的图的特点是不能有环路存在。</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31</a:t>
            </a:fld>
            <a:endParaRPr lang="zh-CN" altLang="en-US" dirty="0"/>
          </a:p>
        </p:txBody>
      </p:sp>
      <p:sp>
        <p:nvSpPr>
          <p:cNvPr id="6" name="矩形 5"/>
          <p:cNvSpPr/>
          <p:nvPr/>
        </p:nvSpPr>
        <p:spPr>
          <a:xfrm>
            <a:off x="432000" y="5760501"/>
            <a:ext cx="7105938" cy="369332"/>
          </a:xfrm>
          <a:prstGeom prst="rect">
            <a:avLst/>
          </a:prstGeom>
        </p:spPr>
        <p:txBody>
          <a:bodyPr wrap="square">
            <a:spAutoFit/>
          </a:bodyPr>
          <a:lstStyle/>
          <a:p>
            <a:r>
              <a:rPr lang="zh-CN" altLang="en-US" dirty="0"/>
              <a:t>注：顶点表示活动的网 (Activity On Vertex Network ，AOV网) </a:t>
            </a:r>
          </a:p>
        </p:txBody>
      </p:sp>
    </p:spTree>
    <p:extLst>
      <p:ext uri="{BB962C8B-B14F-4D97-AF65-F5344CB8AC3E}">
        <p14:creationId xmlns:p14="http://schemas.microsoft.com/office/powerpoint/2010/main" val="3954215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a:t>
            </a:r>
          </a:p>
        </p:txBody>
      </p:sp>
      <p:sp>
        <p:nvSpPr>
          <p:cNvPr id="3" name="内容占位符 2"/>
          <p:cNvSpPr>
            <a:spLocks noGrp="1"/>
          </p:cNvSpPr>
          <p:nvPr>
            <p:ph idx="1"/>
          </p:nvPr>
        </p:nvSpPr>
        <p:spPr/>
        <p:txBody>
          <a:bodyPr/>
          <a:lstStyle/>
          <a:p>
            <a:pPr marL="0" indent="0">
              <a:lnSpc>
                <a:spcPct val="110000"/>
              </a:lnSpc>
              <a:buFont typeface="Wingdings" pitchFamily="2" charset="2"/>
              <a:buNone/>
            </a:pPr>
            <a:r>
              <a:rPr lang="en-US" altLang="zh-CN" sz="2000" b="1" dirty="0">
                <a:solidFill>
                  <a:schemeClr val="folHlink"/>
                </a:solidFill>
                <a:latin typeface="Times New Roman" pitchFamily="18" charset="0"/>
                <a:cs typeface="Times New Roman" pitchFamily="18" charset="0"/>
              </a:rPr>
              <a:t>2 </a:t>
            </a:r>
            <a:r>
              <a:rPr lang="zh-CN" altLang="en-US" sz="2000" b="1" dirty="0">
                <a:solidFill>
                  <a:schemeClr val="folHlink"/>
                </a:solidFill>
                <a:latin typeface="Times New Roman" pitchFamily="18" charset="0"/>
                <a:cs typeface="Times New Roman" pitchFamily="18" charset="0"/>
              </a:rPr>
              <a:t>算法思想</a:t>
            </a:r>
          </a:p>
          <a:p>
            <a:pPr marL="533400" lvl="1" indent="0">
              <a:lnSpc>
                <a:spcPct val="110000"/>
              </a:lnSpc>
              <a:buFont typeface="Wingdings" pitchFamily="2" charset="2"/>
              <a:buNone/>
            </a:pPr>
            <a:r>
              <a:rPr lang="zh-CN" altLang="en-US" dirty="0">
                <a:solidFill>
                  <a:schemeClr val="folHlink"/>
                </a:solidFill>
                <a:latin typeface="Times New Roman" pitchFamily="18" charset="0"/>
                <a:cs typeface="Times New Roman" pitchFamily="18" charset="0"/>
              </a:rPr>
              <a:t>①</a:t>
            </a:r>
            <a:r>
              <a:rPr lang="zh-CN" altLang="en-US" dirty="0">
                <a:latin typeface="Times New Roman" pitchFamily="18" charset="0"/>
                <a:cs typeface="Times New Roman" pitchFamily="18" charset="0"/>
              </a:rPr>
              <a:t> 在</a:t>
            </a:r>
            <a:r>
              <a:rPr lang="en-US" altLang="zh-CN" dirty="0">
                <a:latin typeface="Times New Roman" pitchFamily="18" charset="0"/>
                <a:cs typeface="Times New Roman" pitchFamily="18" charset="0"/>
              </a:rPr>
              <a:t>AOV</a:t>
            </a:r>
            <a:r>
              <a:rPr lang="zh-CN" altLang="en-US" dirty="0">
                <a:latin typeface="Times New Roman" pitchFamily="18" charset="0"/>
                <a:cs typeface="Times New Roman" pitchFamily="18" charset="0"/>
              </a:rPr>
              <a:t>网中选择一个没有前驱的顶点且输出； </a:t>
            </a:r>
          </a:p>
          <a:p>
            <a:pPr marL="533400" lvl="1" indent="0">
              <a:lnSpc>
                <a:spcPct val="110000"/>
              </a:lnSpc>
              <a:buFont typeface="Wingdings" pitchFamily="2" charset="2"/>
              <a:buNone/>
            </a:pPr>
            <a:r>
              <a:rPr lang="zh-CN" altLang="en-US" dirty="0">
                <a:solidFill>
                  <a:schemeClr val="folHlink"/>
                </a:solidFill>
                <a:latin typeface="Times New Roman" pitchFamily="18" charset="0"/>
                <a:cs typeface="Times New Roman" pitchFamily="18" charset="0"/>
              </a:rPr>
              <a:t>②</a:t>
            </a:r>
            <a:r>
              <a:rPr lang="zh-CN" altLang="en-US" dirty="0">
                <a:solidFill>
                  <a:schemeClr va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在</a:t>
            </a:r>
            <a:r>
              <a:rPr lang="en-US" altLang="zh-CN" dirty="0">
                <a:latin typeface="Times New Roman" pitchFamily="18" charset="0"/>
                <a:cs typeface="Times New Roman" pitchFamily="18" charset="0"/>
              </a:rPr>
              <a:t>AOV</a:t>
            </a:r>
            <a:r>
              <a:rPr lang="zh-CN" altLang="en-US" dirty="0">
                <a:latin typeface="Times New Roman" pitchFamily="18" charset="0"/>
                <a:cs typeface="Times New Roman" pitchFamily="18" charset="0"/>
              </a:rPr>
              <a:t>网中删除该顶点以及从该顶点出发的</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以该顶点为尾的弧</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所有有向弧</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边</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a:t>
            </a:r>
          </a:p>
          <a:p>
            <a:pPr marL="533400" lvl="1" indent="0">
              <a:lnSpc>
                <a:spcPct val="110000"/>
              </a:lnSpc>
              <a:buFont typeface="Wingdings" pitchFamily="2" charset="2"/>
              <a:buNone/>
            </a:pPr>
            <a:r>
              <a:rPr lang="zh-CN" altLang="en-US" dirty="0">
                <a:solidFill>
                  <a:schemeClr val="folHlink"/>
                </a:solidFill>
                <a:latin typeface="Times New Roman" pitchFamily="18" charset="0"/>
                <a:cs typeface="Times New Roman" pitchFamily="18" charset="0"/>
              </a:rPr>
              <a:t>③</a:t>
            </a:r>
            <a:r>
              <a:rPr lang="zh-CN" altLang="en-US" dirty="0">
                <a:latin typeface="Times New Roman" pitchFamily="18" charset="0"/>
                <a:cs typeface="Times New Roman" pitchFamily="18" charset="0"/>
              </a:rPr>
              <a:t> 重复</a:t>
            </a:r>
            <a:r>
              <a:rPr lang="zh-CN" altLang="en-US" dirty="0">
                <a:solidFill>
                  <a:srgbClr val="FF0000"/>
                </a:solidFill>
                <a:latin typeface="Times New Roman" pitchFamily="18" charset="0"/>
                <a:cs typeface="Times New Roman" pitchFamily="18" charset="0"/>
              </a:rPr>
              <a:t>①、②</a:t>
            </a:r>
            <a:r>
              <a:rPr lang="zh-CN" altLang="en-US" dirty="0">
                <a:latin typeface="Times New Roman" pitchFamily="18" charset="0"/>
                <a:cs typeface="Times New Roman" pitchFamily="18" charset="0"/>
              </a:rPr>
              <a:t>，直到图中全部顶点都已输出</a:t>
            </a:r>
            <a:r>
              <a:rPr lang="en-US" altLang="zh-CN" dirty="0">
                <a:latin typeface="Times New Roman" pitchFamily="18" charset="0"/>
                <a:cs typeface="Times New Roman" pitchFamily="18" charset="0"/>
              </a:rPr>
              <a:t>(</a:t>
            </a:r>
            <a:r>
              <a:rPr lang="zh-CN" altLang="en-US" dirty="0">
                <a:solidFill>
                  <a:schemeClr val="folHlink"/>
                </a:solidFill>
                <a:latin typeface="Times New Roman" pitchFamily="18" charset="0"/>
                <a:cs typeface="Times New Roman" pitchFamily="18" charset="0"/>
              </a:rPr>
              <a:t>图中无环</a:t>
            </a:r>
            <a:r>
              <a:rPr lang="en-US" altLang="zh-CN" dirty="0">
                <a:solidFill>
                  <a:schemeClr val="folHlink"/>
                </a:solidFill>
                <a:latin typeface="Times New Roman" pitchFamily="18" charset="0"/>
                <a:cs typeface="Times New Roman" pitchFamily="18" charset="0"/>
              </a:rPr>
              <a:t>)</a:t>
            </a:r>
            <a:r>
              <a:rPr lang="zh-CN" altLang="en-US" dirty="0">
                <a:latin typeface="Times New Roman" pitchFamily="18" charset="0"/>
                <a:cs typeface="Times New Roman" pitchFamily="18" charset="0"/>
              </a:rPr>
              <a:t>或图中不存在无前驱的顶点</a:t>
            </a:r>
            <a:r>
              <a:rPr lang="en-US" altLang="zh-CN" dirty="0">
                <a:latin typeface="Times New Roman" pitchFamily="18" charset="0"/>
                <a:cs typeface="Times New Roman" pitchFamily="18" charset="0"/>
              </a:rPr>
              <a:t>(</a:t>
            </a:r>
            <a:r>
              <a:rPr lang="zh-CN" altLang="en-US" dirty="0">
                <a:solidFill>
                  <a:schemeClr val="folHlink"/>
                </a:solidFill>
                <a:latin typeface="Times New Roman" pitchFamily="18" charset="0"/>
                <a:cs typeface="Times New Roman" pitchFamily="18" charset="0"/>
              </a:rPr>
              <a:t>图中必有环</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32</a:t>
            </a:fld>
            <a:endParaRPr lang="zh-CN" altLang="en-US" dirty="0"/>
          </a:p>
        </p:txBody>
      </p:sp>
      <p:grpSp>
        <p:nvGrpSpPr>
          <p:cNvPr id="6" name="Group 3"/>
          <p:cNvGrpSpPr>
            <a:grpSpLocks/>
          </p:cNvGrpSpPr>
          <p:nvPr/>
        </p:nvGrpSpPr>
        <p:grpSpPr bwMode="auto">
          <a:xfrm>
            <a:off x="600075" y="3396250"/>
            <a:ext cx="7943850" cy="2751460"/>
            <a:chOff x="0" y="0"/>
            <a:chExt cx="5500" cy="1905"/>
          </a:xfrm>
        </p:grpSpPr>
        <p:grpSp>
          <p:nvGrpSpPr>
            <p:cNvPr id="7" name="Group 4"/>
            <p:cNvGrpSpPr>
              <a:grpSpLocks/>
            </p:cNvGrpSpPr>
            <p:nvPr/>
          </p:nvGrpSpPr>
          <p:grpSpPr bwMode="auto">
            <a:xfrm>
              <a:off x="0" y="0"/>
              <a:ext cx="991" cy="1596"/>
              <a:chOff x="0" y="0"/>
              <a:chExt cx="991" cy="1596"/>
            </a:xfrm>
          </p:grpSpPr>
          <p:grpSp>
            <p:nvGrpSpPr>
              <p:cNvPr id="46" name="Group 5"/>
              <p:cNvGrpSpPr>
                <a:grpSpLocks/>
              </p:cNvGrpSpPr>
              <p:nvPr/>
            </p:nvGrpSpPr>
            <p:grpSpPr bwMode="auto">
              <a:xfrm>
                <a:off x="0" y="0"/>
                <a:ext cx="991" cy="1321"/>
                <a:chOff x="0" y="0"/>
                <a:chExt cx="991" cy="1321"/>
              </a:xfrm>
            </p:grpSpPr>
            <p:sp>
              <p:nvSpPr>
                <p:cNvPr id="48" name="Oval 6"/>
                <p:cNvSpPr>
                  <a:spLocks noChangeArrowheads="1"/>
                </p:cNvSpPr>
                <p:nvPr/>
              </p:nvSpPr>
              <p:spPr bwMode="auto">
                <a:xfrm>
                  <a:off x="24" y="8"/>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dirty="0">
                      <a:latin typeface="Times New Roman" pitchFamily="18" charset="0"/>
                      <a:ea typeface="微软雅黑" pitchFamily="34" charset="-122"/>
                      <a:cs typeface="Times New Roman" pitchFamily="18" charset="0"/>
                    </a:rPr>
                    <a:t>v</a:t>
                  </a:r>
                  <a:r>
                    <a:rPr lang="en-US" sz="2000" baseline="-18000" dirty="0">
                      <a:latin typeface="Times New Roman" pitchFamily="18" charset="0"/>
                      <a:ea typeface="微软雅黑" pitchFamily="34" charset="-122"/>
                      <a:cs typeface="Times New Roman" pitchFamily="18" charset="0"/>
                    </a:rPr>
                    <a:t>1</a:t>
                  </a:r>
                </a:p>
              </p:txBody>
            </p:sp>
            <p:sp>
              <p:nvSpPr>
                <p:cNvPr id="49" name="Oval 7"/>
                <p:cNvSpPr>
                  <a:spLocks noChangeArrowheads="1"/>
                </p:cNvSpPr>
                <p:nvPr/>
              </p:nvSpPr>
              <p:spPr bwMode="auto">
                <a:xfrm>
                  <a:off x="696" y="0"/>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2</a:t>
                  </a:r>
                </a:p>
              </p:txBody>
            </p:sp>
            <p:sp>
              <p:nvSpPr>
                <p:cNvPr id="50" name="Oval 8"/>
                <p:cNvSpPr>
                  <a:spLocks noChangeArrowheads="1"/>
                </p:cNvSpPr>
                <p:nvPr/>
              </p:nvSpPr>
              <p:spPr bwMode="auto">
                <a:xfrm>
                  <a:off x="696" y="528"/>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3</a:t>
                  </a:r>
                </a:p>
              </p:txBody>
            </p:sp>
            <p:sp>
              <p:nvSpPr>
                <p:cNvPr id="51" name="Oval 9"/>
                <p:cNvSpPr>
                  <a:spLocks noChangeArrowheads="1"/>
                </p:cNvSpPr>
                <p:nvPr/>
              </p:nvSpPr>
              <p:spPr bwMode="auto">
                <a:xfrm>
                  <a:off x="24" y="544"/>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4</a:t>
                  </a:r>
                </a:p>
              </p:txBody>
            </p:sp>
            <p:sp>
              <p:nvSpPr>
                <p:cNvPr id="52" name="Oval 10"/>
                <p:cNvSpPr>
                  <a:spLocks noChangeArrowheads="1"/>
                </p:cNvSpPr>
                <p:nvPr/>
              </p:nvSpPr>
              <p:spPr bwMode="auto">
                <a:xfrm>
                  <a:off x="688"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5</a:t>
                  </a:r>
                </a:p>
              </p:txBody>
            </p:sp>
            <p:sp>
              <p:nvSpPr>
                <p:cNvPr id="53" name="Oval 11"/>
                <p:cNvSpPr>
                  <a:spLocks noChangeArrowheads="1"/>
                </p:cNvSpPr>
                <p:nvPr/>
              </p:nvSpPr>
              <p:spPr bwMode="auto">
                <a:xfrm>
                  <a:off x="0"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6</a:t>
                  </a:r>
                </a:p>
              </p:txBody>
            </p:sp>
            <p:sp>
              <p:nvSpPr>
                <p:cNvPr id="54" name="Line 12"/>
                <p:cNvSpPr>
                  <a:spLocks noChangeShapeType="1"/>
                </p:cNvSpPr>
                <p:nvPr/>
              </p:nvSpPr>
              <p:spPr bwMode="auto">
                <a:xfrm>
                  <a:off x="176" y="256"/>
                  <a:ext cx="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55" name="Line 13"/>
                <p:cNvSpPr>
                  <a:spLocks noChangeShapeType="1"/>
                </p:cNvSpPr>
                <p:nvPr/>
              </p:nvSpPr>
              <p:spPr bwMode="auto">
                <a:xfrm>
                  <a:off x="840" y="784"/>
                  <a:ext cx="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56" name="Line 14"/>
                <p:cNvSpPr>
                  <a:spLocks noChangeShapeType="1"/>
                </p:cNvSpPr>
                <p:nvPr/>
              </p:nvSpPr>
              <p:spPr bwMode="auto">
                <a:xfrm>
                  <a:off x="168" y="784"/>
                  <a:ext cx="0" cy="288"/>
                </a:xfrm>
                <a:prstGeom prst="line">
                  <a:avLst/>
                </a:prstGeom>
                <a:noFill/>
                <a:ln w="1905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57" name="Line 15"/>
                <p:cNvSpPr>
                  <a:spLocks noChangeShapeType="1"/>
                </p:cNvSpPr>
                <p:nvPr/>
              </p:nvSpPr>
              <p:spPr bwMode="auto">
                <a:xfrm>
                  <a:off x="840" y="248"/>
                  <a:ext cx="0" cy="288"/>
                </a:xfrm>
                <a:prstGeom prst="line">
                  <a:avLst/>
                </a:prstGeom>
                <a:noFill/>
                <a:ln w="1905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58" name="Line 16"/>
                <p:cNvSpPr>
                  <a:spLocks noChangeShapeType="1"/>
                </p:cNvSpPr>
                <p:nvPr/>
              </p:nvSpPr>
              <p:spPr bwMode="auto">
                <a:xfrm>
                  <a:off x="304" y="1208"/>
                  <a:ext cx="38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59" name="Line 17"/>
                <p:cNvSpPr>
                  <a:spLocks noChangeShapeType="1"/>
                </p:cNvSpPr>
                <p:nvPr/>
              </p:nvSpPr>
              <p:spPr bwMode="auto">
                <a:xfrm>
                  <a:off x="320" y="136"/>
                  <a:ext cx="38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60" name="Line 18"/>
                <p:cNvSpPr>
                  <a:spLocks noChangeShapeType="1"/>
                </p:cNvSpPr>
                <p:nvPr/>
              </p:nvSpPr>
              <p:spPr bwMode="auto">
                <a:xfrm>
                  <a:off x="304" y="200"/>
                  <a:ext cx="431" cy="363"/>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61" name="Line 19"/>
                <p:cNvSpPr>
                  <a:spLocks noChangeShapeType="1"/>
                </p:cNvSpPr>
                <p:nvPr/>
              </p:nvSpPr>
              <p:spPr bwMode="auto">
                <a:xfrm>
                  <a:off x="280" y="741"/>
                  <a:ext cx="442" cy="385"/>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62" name="Line 20"/>
                <p:cNvSpPr>
                  <a:spLocks noChangeShapeType="1"/>
                </p:cNvSpPr>
                <p:nvPr/>
              </p:nvSpPr>
              <p:spPr bwMode="auto">
                <a:xfrm>
                  <a:off x="320" y="656"/>
                  <a:ext cx="38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grpSp>
          <p:sp>
            <p:nvSpPr>
              <p:cNvPr id="47" name="Rectangle 21"/>
              <p:cNvSpPr>
                <a:spLocks noChangeArrowheads="1"/>
              </p:cNvSpPr>
              <p:nvPr/>
            </p:nvSpPr>
            <p:spPr bwMode="auto">
              <a:xfrm>
                <a:off x="96" y="1392"/>
                <a:ext cx="82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dirty="0">
                    <a:latin typeface="Times New Roman" pitchFamily="18" charset="0"/>
                    <a:ea typeface="微软雅黑" pitchFamily="34" charset="-122"/>
                    <a:cs typeface="Times New Roman" pitchFamily="18" charset="0"/>
                  </a:rPr>
                  <a:t>(a)  </a:t>
                </a:r>
                <a:r>
                  <a:rPr lang="zh-CN" altLang="en-US" sz="2000" dirty="0">
                    <a:latin typeface="Times New Roman" pitchFamily="18" charset="0"/>
                    <a:ea typeface="微软雅黑" pitchFamily="34" charset="-122"/>
                    <a:cs typeface="Times New Roman" pitchFamily="18" charset="0"/>
                  </a:rPr>
                  <a:t>有向图</a:t>
                </a:r>
              </a:p>
            </p:txBody>
          </p:sp>
        </p:grpSp>
        <p:grpSp>
          <p:nvGrpSpPr>
            <p:cNvPr id="8" name="Group 22"/>
            <p:cNvGrpSpPr>
              <a:grpSpLocks/>
            </p:cNvGrpSpPr>
            <p:nvPr/>
          </p:nvGrpSpPr>
          <p:grpSpPr bwMode="auto">
            <a:xfrm>
              <a:off x="1135" y="0"/>
              <a:ext cx="1008" cy="1584"/>
              <a:chOff x="0" y="0"/>
              <a:chExt cx="1008" cy="1584"/>
            </a:xfrm>
          </p:grpSpPr>
          <p:sp>
            <p:nvSpPr>
              <p:cNvPr id="33" name="Rectangle 23"/>
              <p:cNvSpPr>
                <a:spLocks noChangeArrowheads="1"/>
              </p:cNvSpPr>
              <p:nvPr/>
            </p:nvSpPr>
            <p:spPr bwMode="auto">
              <a:xfrm>
                <a:off x="0" y="1380"/>
                <a:ext cx="96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dirty="0">
                    <a:latin typeface="Times New Roman" pitchFamily="18" charset="0"/>
                    <a:ea typeface="微软雅黑" pitchFamily="34" charset="-122"/>
                    <a:cs typeface="Times New Roman" pitchFamily="18" charset="0"/>
                  </a:rPr>
                  <a:t>(b)  </a:t>
                </a:r>
                <a:r>
                  <a:rPr lang="zh-CN" altLang="en-US" sz="2000" dirty="0">
                    <a:latin typeface="Times New Roman" pitchFamily="18" charset="0"/>
                    <a:ea typeface="微软雅黑" pitchFamily="34" charset="-122"/>
                    <a:cs typeface="Times New Roman" pitchFamily="18" charset="0"/>
                  </a:rPr>
                  <a:t>输出</a:t>
                </a:r>
                <a:r>
                  <a:rPr lang="en-US" sz="2000" dirty="0">
                    <a:latin typeface="Times New Roman" pitchFamily="18" charset="0"/>
                    <a:ea typeface="微软雅黑" pitchFamily="34" charset="-122"/>
                    <a:cs typeface="Times New Roman" pitchFamily="18" charset="0"/>
                  </a:rPr>
                  <a:t>v</a:t>
                </a:r>
                <a:r>
                  <a:rPr lang="en-US" sz="2000" baseline="-18000" dirty="0">
                    <a:latin typeface="Times New Roman" pitchFamily="18" charset="0"/>
                    <a:ea typeface="微软雅黑" pitchFamily="34" charset="-122"/>
                    <a:cs typeface="Times New Roman" pitchFamily="18" charset="0"/>
                  </a:rPr>
                  <a:t>1</a:t>
                </a:r>
                <a:r>
                  <a:rPr lang="zh-CN" altLang="en-US" sz="2000" dirty="0">
                    <a:latin typeface="Times New Roman" pitchFamily="18" charset="0"/>
                    <a:ea typeface="微软雅黑" pitchFamily="34" charset="-122"/>
                    <a:cs typeface="Times New Roman" pitchFamily="18" charset="0"/>
                  </a:rPr>
                  <a:t>后</a:t>
                </a:r>
              </a:p>
            </p:txBody>
          </p:sp>
          <p:grpSp>
            <p:nvGrpSpPr>
              <p:cNvPr id="34" name="Group 24"/>
              <p:cNvGrpSpPr>
                <a:grpSpLocks/>
              </p:cNvGrpSpPr>
              <p:nvPr/>
            </p:nvGrpSpPr>
            <p:grpSpPr bwMode="auto">
              <a:xfrm>
                <a:off x="17" y="0"/>
                <a:ext cx="991" cy="1321"/>
                <a:chOff x="0" y="0"/>
                <a:chExt cx="991" cy="1321"/>
              </a:xfrm>
            </p:grpSpPr>
            <p:sp>
              <p:nvSpPr>
                <p:cNvPr id="35" name="Oval 25"/>
                <p:cNvSpPr>
                  <a:spLocks noChangeArrowheads="1"/>
                </p:cNvSpPr>
                <p:nvPr/>
              </p:nvSpPr>
              <p:spPr bwMode="auto">
                <a:xfrm>
                  <a:off x="24" y="544"/>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4</a:t>
                  </a:r>
                </a:p>
              </p:txBody>
            </p:sp>
            <p:sp>
              <p:nvSpPr>
                <p:cNvPr id="36" name="Oval 26"/>
                <p:cNvSpPr>
                  <a:spLocks noChangeArrowheads="1"/>
                </p:cNvSpPr>
                <p:nvPr/>
              </p:nvSpPr>
              <p:spPr bwMode="auto">
                <a:xfrm>
                  <a:off x="696" y="0"/>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2</a:t>
                  </a:r>
                </a:p>
              </p:txBody>
            </p:sp>
            <p:sp>
              <p:nvSpPr>
                <p:cNvPr id="37" name="Oval 27"/>
                <p:cNvSpPr>
                  <a:spLocks noChangeArrowheads="1"/>
                </p:cNvSpPr>
                <p:nvPr/>
              </p:nvSpPr>
              <p:spPr bwMode="auto">
                <a:xfrm>
                  <a:off x="696" y="528"/>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dirty="0">
                      <a:latin typeface="Times New Roman" pitchFamily="18" charset="0"/>
                      <a:ea typeface="微软雅黑" pitchFamily="34" charset="-122"/>
                      <a:cs typeface="Times New Roman" pitchFamily="18" charset="0"/>
                    </a:rPr>
                    <a:t>v</a:t>
                  </a:r>
                  <a:r>
                    <a:rPr lang="en-US" sz="2000" baseline="-18000" dirty="0">
                      <a:latin typeface="Times New Roman" pitchFamily="18" charset="0"/>
                      <a:ea typeface="微软雅黑" pitchFamily="34" charset="-122"/>
                      <a:cs typeface="Times New Roman" pitchFamily="18" charset="0"/>
                    </a:rPr>
                    <a:t>3</a:t>
                  </a:r>
                </a:p>
              </p:txBody>
            </p:sp>
            <p:sp>
              <p:nvSpPr>
                <p:cNvPr id="38" name="Oval 28"/>
                <p:cNvSpPr>
                  <a:spLocks noChangeArrowheads="1"/>
                </p:cNvSpPr>
                <p:nvPr/>
              </p:nvSpPr>
              <p:spPr bwMode="auto">
                <a:xfrm>
                  <a:off x="688"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5</a:t>
                  </a:r>
                </a:p>
              </p:txBody>
            </p:sp>
            <p:sp>
              <p:nvSpPr>
                <p:cNvPr id="39" name="Oval 29"/>
                <p:cNvSpPr>
                  <a:spLocks noChangeArrowheads="1"/>
                </p:cNvSpPr>
                <p:nvPr/>
              </p:nvSpPr>
              <p:spPr bwMode="auto">
                <a:xfrm>
                  <a:off x="0"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6</a:t>
                  </a:r>
                </a:p>
              </p:txBody>
            </p:sp>
            <p:sp>
              <p:nvSpPr>
                <p:cNvPr id="40" name="Line 30"/>
                <p:cNvSpPr>
                  <a:spLocks noChangeShapeType="1"/>
                </p:cNvSpPr>
                <p:nvPr/>
              </p:nvSpPr>
              <p:spPr bwMode="auto">
                <a:xfrm>
                  <a:off x="840" y="784"/>
                  <a:ext cx="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41" name="Line 31"/>
                <p:cNvSpPr>
                  <a:spLocks noChangeShapeType="1"/>
                </p:cNvSpPr>
                <p:nvPr/>
              </p:nvSpPr>
              <p:spPr bwMode="auto">
                <a:xfrm>
                  <a:off x="168" y="784"/>
                  <a:ext cx="0" cy="288"/>
                </a:xfrm>
                <a:prstGeom prst="line">
                  <a:avLst/>
                </a:prstGeom>
                <a:noFill/>
                <a:ln w="1905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42" name="Line 32"/>
                <p:cNvSpPr>
                  <a:spLocks noChangeShapeType="1"/>
                </p:cNvSpPr>
                <p:nvPr/>
              </p:nvSpPr>
              <p:spPr bwMode="auto">
                <a:xfrm>
                  <a:off x="840" y="248"/>
                  <a:ext cx="0" cy="288"/>
                </a:xfrm>
                <a:prstGeom prst="line">
                  <a:avLst/>
                </a:prstGeom>
                <a:noFill/>
                <a:ln w="1905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43" name="Line 33"/>
                <p:cNvSpPr>
                  <a:spLocks noChangeShapeType="1"/>
                </p:cNvSpPr>
                <p:nvPr/>
              </p:nvSpPr>
              <p:spPr bwMode="auto">
                <a:xfrm>
                  <a:off x="304" y="1208"/>
                  <a:ext cx="38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44" name="Line 34"/>
                <p:cNvSpPr>
                  <a:spLocks noChangeShapeType="1"/>
                </p:cNvSpPr>
                <p:nvPr/>
              </p:nvSpPr>
              <p:spPr bwMode="auto">
                <a:xfrm>
                  <a:off x="280" y="741"/>
                  <a:ext cx="442" cy="385"/>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45" name="Line 35"/>
                <p:cNvSpPr>
                  <a:spLocks noChangeShapeType="1"/>
                </p:cNvSpPr>
                <p:nvPr/>
              </p:nvSpPr>
              <p:spPr bwMode="auto">
                <a:xfrm>
                  <a:off x="320" y="656"/>
                  <a:ext cx="38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grpSp>
        </p:grpSp>
        <p:sp>
          <p:nvSpPr>
            <p:cNvPr id="9" name="Rectangle 36"/>
            <p:cNvSpPr>
              <a:spLocks noChangeArrowheads="1"/>
            </p:cNvSpPr>
            <p:nvPr/>
          </p:nvSpPr>
          <p:spPr bwMode="auto">
            <a:xfrm>
              <a:off x="1011" y="1701"/>
              <a:ext cx="358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dirty="0">
                  <a:latin typeface="Times New Roman" pitchFamily="18" charset="0"/>
                  <a:ea typeface="微软雅黑" pitchFamily="34" charset="-122"/>
                  <a:cs typeface="Times New Roman" pitchFamily="18" charset="0"/>
                </a:rPr>
                <a:t>有向图的拓扑排序过程，其拓扑序列是： </a:t>
              </a:r>
              <a:r>
                <a:rPr lang="en-US" altLang="zh-CN" dirty="0">
                  <a:latin typeface="Times New Roman" pitchFamily="18" charset="0"/>
                  <a:ea typeface="微软雅黑" pitchFamily="34" charset="-122"/>
                  <a:cs typeface="Times New Roman" pitchFamily="18" charset="0"/>
                </a:rPr>
                <a:t>(v1,v6,v4,v3,v2,v5)</a:t>
              </a:r>
            </a:p>
          </p:txBody>
        </p:sp>
        <p:grpSp>
          <p:nvGrpSpPr>
            <p:cNvPr id="10" name="Group 37"/>
            <p:cNvGrpSpPr>
              <a:grpSpLocks/>
            </p:cNvGrpSpPr>
            <p:nvPr/>
          </p:nvGrpSpPr>
          <p:grpSpPr bwMode="auto">
            <a:xfrm>
              <a:off x="2304" y="0"/>
              <a:ext cx="1008" cy="1584"/>
              <a:chOff x="0" y="0"/>
              <a:chExt cx="1008" cy="1584"/>
            </a:xfrm>
          </p:grpSpPr>
          <p:sp>
            <p:nvSpPr>
              <p:cNvPr id="23" name="Rectangle 38"/>
              <p:cNvSpPr>
                <a:spLocks noChangeArrowheads="1"/>
              </p:cNvSpPr>
              <p:nvPr/>
            </p:nvSpPr>
            <p:spPr bwMode="auto">
              <a:xfrm>
                <a:off x="0" y="1380"/>
                <a:ext cx="97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(c)  </a:t>
                </a:r>
                <a:r>
                  <a:rPr lang="zh-CN" altLang="en-US" sz="2000">
                    <a:latin typeface="Times New Roman" pitchFamily="18" charset="0"/>
                    <a:ea typeface="微软雅黑" pitchFamily="34" charset="-122"/>
                    <a:cs typeface="Times New Roman" pitchFamily="18" charset="0"/>
                  </a:rPr>
                  <a:t>输出</a:t>
                </a: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6</a:t>
                </a:r>
                <a:r>
                  <a:rPr lang="zh-CN" altLang="en-US" sz="2000">
                    <a:latin typeface="Times New Roman" pitchFamily="18" charset="0"/>
                    <a:ea typeface="微软雅黑" pitchFamily="34" charset="-122"/>
                    <a:cs typeface="Times New Roman" pitchFamily="18" charset="0"/>
                  </a:rPr>
                  <a:t>后</a:t>
                </a:r>
              </a:p>
            </p:txBody>
          </p:sp>
          <p:grpSp>
            <p:nvGrpSpPr>
              <p:cNvPr id="24" name="Group 39"/>
              <p:cNvGrpSpPr>
                <a:grpSpLocks/>
              </p:cNvGrpSpPr>
              <p:nvPr/>
            </p:nvGrpSpPr>
            <p:grpSpPr bwMode="auto">
              <a:xfrm>
                <a:off x="41" y="0"/>
                <a:ext cx="967" cy="1321"/>
                <a:chOff x="0" y="0"/>
                <a:chExt cx="967" cy="1321"/>
              </a:xfrm>
            </p:grpSpPr>
            <p:sp>
              <p:nvSpPr>
                <p:cNvPr id="25" name="Oval 40"/>
                <p:cNvSpPr>
                  <a:spLocks noChangeArrowheads="1"/>
                </p:cNvSpPr>
                <p:nvPr/>
              </p:nvSpPr>
              <p:spPr bwMode="auto">
                <a:xfrm>
                  <a:off x="0" y="544"/>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4</a:t>
                  </a:r>
                </a:p>
              </p:txBody>
            </p:sp>
            <p:sp>
              <p:nvSpPr>
                <p:cNvPr id="26" name="Oval 41"/>
                <p:cNvSpPr>
                  <a:spLocks noChangeArrowheads="1"/>
                </p:cNvSpPr>
                <p:nvPr/>
              </p:nvSpPr>
              <p:spPr bwMode="auto">
                <a:xfrm>
                  <a:off x="672" y="0"/>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2</a:t>
                  </a:r>
                </a:p>
              </p:txBody>
            </p:sp>
            <p:sp>
              <p:nvSpPr>
                <p:cNvPr id="27" name="Oval 42"/>
                <p:cNvSpPr>
                  <a:spLocks noChangeArrowheads="1"/>
                </p:cNvSpPr>
                <p:nvPr/>
              </p:nvSpPr>
              <p:spPr bwMode="auto">
                <a:xfrm>
                  <a:off x="672" y="528"/>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3</a:t>
                  </a:r>
                </a:p>
              </p:txBody>
            </p:sp>
            <p:sp>
              <p:nvSpPr>
                <p:cNvPr id="28" name="Oval 43"/>
                <p:cNvSpPr>
                  <a:spLocks noChangeArrowheads="1"/>
                </p:cNvSpPr>
                <p:nvPr/>
              </p:nvSpPr>
              <p:spPr bwMode="auto">
                <a:xfrm>
                  <a:off x="664"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5</a:t>
                  </a:r>
                </a:p>
              </p:txBody>
            </p:sp>
            <p:sp>
              <p:nvSpPr>
                <p:cNvPr id="29" name="Line 44"/>
                <p:cNvSpPr>
                  <a:spLocks noChangeShapeType="1"/>
                </p:cNvSpPr>
                <p:nvPr/>
              </p:nvSpPr>
              <p:spPr bwMode="auto">
                <a:xfrm>
                  <a:off x="816" y="784"/>
                  <a:ext cx="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30" name="Line 45"/>
                <p:cNvSpPr>
                  <a:spLocks noChangeShapeType="1"/>
                </p:cNvSpPr>
                <p:nvPr/>
              </p:nvSpPr>
              <p:spPr bwMode="auto">
                <a:xfrm>
                  <a:off x="816" y="248"/>
                  <a:ext cx="0" cy="288"/>
                </a:xfrm>
                <a:prstGeom prst="line">
                  <a:avLst/>
                </a:prstGeom>
                <a:noFill/>
                <a:ln w="1905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31" name="Line 46"/>
                <p:cNvSpPr>
                  <a:spLocks noChangeShapeType="1"/>
                </p:cNvSpPr>
                <p:nvPr/>
              </p:nvSpPr>
              <p:spPr bwMode="auto">
                <a:xfrm>
                  <a:off x="256" y="741"/>
                  <a:ext cx="442" cy="385"/>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32" name="Line 47"/>
                <p:cNvSpPr>
                  <a:spLocks noChangeShapeType="1"/>
                </p:cNvSpPr>
                <p:nvPr/>
              </p:nvSpPr>
              <p:spPr bwMode="auto">
                <a:xfrm>
                  <a:off x="296" y="656"/>
                  <a:ext cx="38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grpSp>
        </p:grpSp>
        <p:grpSp>
          <p:nvGrpSpPr>
            <p:cNvPr id="11" name="Group 48"/>
            <p:cNvGrpSpPr>
              <a:grpSpLocks/>
            </p:cNvGrpSpPr>
            <p:nvPr/>
          </p:nvGrpSpPr>
          <p:grpSpPr bwMode="auto">
            <a:xfrm>
              <a:off x="3406" y="0"/>
              <a:ext cx="1006" cy="1584"/>
              <a:chOff x="0" y="0"/>
              <a:chExt cx="1006" cy="1584"/>
            </a:xfrm>
          </p:grpSpPr>
          <p:sp>
            <p:nvSpPr>
              <p:cNvPr id="16" name="Rectangle 49"/>
              <p:cNvSpPr>
                <a:spLocks noChangeArrowheads="1"/>
              </p:cNvSpPr>
              <p:nvPr/>
            </p:nvSpPr>
            <p:spPr bwMode="auto">
              <a:xfrm>
                <a:off x="0" y="1380"/>
                <a:ext cx="100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(d)  </a:t>
                </a:r>
                <a:r>
                  <a:rPr lang="zh-CN" altLang="en-US" sz="2000">
                    <a:latin typeface="Times New Roman" pitchFamily="18" charset="0"/>
                    <a:ea typeface="微软雅黑" pitchFamily="34" charset="-122"/>
                    <a:cs typeface="Times New Roman" pitchFamily="18" charset="0"/>
                  </a:rPr>
                  <a:t>输出</a:t>
                </a: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4</a:t>
                </a:r>
                <a:r>
                  <a:rPr lang="zh-CN" altLang="en-US" sz="2000">
                    <a:latin typeface="Times New Roman" pitchFamily="18" charset="0"/>
                    <a:ea typeface="微软雅黑" pitchFamily="34" charset="-122"/>
                    <a:cs typeface="Times New Roman" pitchFamily="18" charset="0"/>
                  </a:rPr>
                  <a:t>后</a:t>
                </a:r>
              </a:p>
            </p:txBody>
          </p:sp>
          <p:grpSp>
            <p:nvGrpSpPr>
              <p:cNvPr id="17" name="Group 50"/>
              <p:cNvGrpSpPr>
                <a:grpSpLocks/>
              </p:cNvGrpSpPr>
              <p:nvPr/>
            </p:nvGrpSpPr>
            <p:grpSpPr bwMode="auto">
              <a:xfrm>
                <a:off x="336" y="0"/>
                <a:ext cx="303" cy="1321"/>
                <a:chOff x="0" y="0"/>
                <a:chExt cx="303" cy="1321"/>
              </a:xfrm>
            </p:grpSpPr>
            <p:sp>
              <p:nvSpPr>
                <p:cNvPr id="18" name="Oval 51"/>
                <p:cNvSpPr>
                  <a:spLocks noChangeArrowheads="1"/>
                </p:cNvSpPr>
                <p:nvPr/>
              </p:nvSpPr>
              <p:spPr bwMode="auto">
                <a:xfrm>
                  <a:off x="8" y="0"/>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2</a:t>
                  </a:r>
                </a:p>
              </p:txBody>
            </p:sp>
            <p:sp>
              <p:nvSpPr>
                <p:cNvPr id="19" name="Oval 52"/>
                <p:cNvSpPr>
                  <a:spLocks noChangeArrowheads="1"/>
                </p:cNvSpPr>
                <p:nvPr/>
              </p:nvSpPr>
              <p:spPr bwMode="auto">
                <a:xfrm>
                  <a:off x="8" y="528"/>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3</a:t>
                  </a:r>
                </a:p>
              </p:txBody>
            </p:sp>
            <p:sp>
              <p:nvSpPr>
                <p:cNvPr id="20" name="Oval 53"/>
                <p:cNvSpPr>
                  <a:spLocks noChangeArrowheads="1"/>
                </p:cNvSpPr>
                <p:nvPr/>
              </p:nvSpPr>
              <p:spPr bwMode="auto">
                <a:xfrm>
                  <a:off x="0"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5</a:t>
                  </a:r>
                </a:p>
              </p:txBody>
            </p:sp>
            <p:sp>
              <p:nvSpPr>
                <p:cNvPr id="21" name="Line 54"/>
                <p:cNvSpPr>
                  <a:spLocks noChangeShapeType="1"/>
                </p:cNvSpPr>
                <p:nvPr/>
              </p:nvSpPr>
              <p:spPr bwMode="auto">
                <a:xfrm>
                  <a:off x="152" y="784"/>
                  <a:ext cx="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sp>
              <p:nvSpPr>
                <p:cNvPr id="22" name="Line 55"/>
                <p:cNvSpPr>
                  <a:spLocks noChangeShapeType="1"/>
                </p:cNvSpPr>
                <p:nvPr/>
              </p:nvSpPr>
              <p:spPr bwMode="auto">
                <a:xfrm>
                  <a:off x="152" y="248"/>
                  <a:ext cx="0" cy="288"/>
                </a:xfrm>
                <a:prstGeom prst="line">
                  <a:avLst/>
                </a:prstGeom>
                <a:noFill/>
                <a:ln w="1905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fontAlgn="base">
                    <a:spcBef>
                      <a:spcPct val="0"/>
                    </a:spcBef>
                    <a:spcAft>
                      <a:spcPct val="0"/>
                    </a:spcAft>
                    <a:buFont typeface="Arial" pitchFamily="34" charset="0"/>
                    <a:buNone/>
                  </a:pPr>
                  <a:endParaRPr lang="zh-CN" altLang="en-US" sz="2000">
                    <a:latin typeface="Times New Roman" pitchFamily="18" charset="0"/>
                    <a:ea typeface="微软雅黑" pitchFamily="34" charset="-122"/>
                    <a:cs typeface="Times New Roman" pitchFamily="18" charset="0"/>
                  </a:endParaRPr>
                </a:p>
              </p:txBody>
            </p:sp>
          </p:grpSp>
        </p:grpSp>
        <p:grpSp>
          <p:nvGrpSpPr>
            <p:cNvPr id="12" name="Group 56"/>
            <p:cNvGrpSpPr>
              <a:grpSpLocks/>
            </p:cNvGrpSpPr>
            <p:nvPr/>
          </p:nvGrpSpPr>
          <p:grpSpPr bwMode="auto">
            <a:xfrm>
              <a:off x="4489" y="0"/>
              <a:ext cx="1011" cy="1584"/>
              <a:chOff x="0" y="0"/>
              <a:chExt cx="1011" cy="1584"/>
            </a:xfrm>
          </p:grpSpPr>
          <p:sp>
            <p:nvSpPr>
              <p:cNvPr id="13" name="Rectangle 57"/>
              <p:cNvSpPr>
                <a:spLocks noChangeArrowheads="1"/>
              </p:cNvSpPr>
              <p:nvPr/>
            </p:nvSpPr>
            <p:spPr bwMode="auto">
              <a:xfrm>
                <a:off x="0" y="1380"/>
                <a:ext cx="101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(e)  </a:t>
                </a:r>
                <a:r>
                  <a:rPr lang="zh-CN" altLang="en-US" sz="2000">
                    <a:latin typeface="Times New Roman" pitchFamily="18" charset="0"/>
                    <a:ea typeface="微软雅黑" pitchFamily="34" charset="-122"/>
                    <a:cs typeface="Times New Roman" pitchFamily="18" charset="0"/>
                  </a:rPr>
                  <a:t>输出</a:t>
                </a: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3</a:t>
                </a:r>
                <a:r>
                  <a:rPr lang="zh-CN" altLang="en-US" sz="2000">
                    <a:latin typeface="Times New Roman" pitchFamily="18" charset="0"/>
                    <a:ea typeface="微软雅黑" pitchFamily="34" charset="-122"/>
                    <a:cs typeface="Times New Roman" pitchFamily="18" charset="0"/>
                  </a:rPr>
                  <a:t>后</a:t>
                </a:r>
              </a:p>
            </p:txBody>
          </p:sp>
          <p:sp>
            <p:nvSpPr>
              <p:cNvPr id="14" name="Oval 58"/>
              <p:cNvSpPr>
                <a:spLocks noChangeArrowheads="1"/>
              </p:cNvSpPr>
              <p:nvPr/>
            </p:nvSpPr>
            <p:spPr bwMode="auto">
              <a:xfrm>
                <a:off x="344" y="0"/>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2</a:t>
                </a:r>
              </a:p>
            </p:txBody>
          </p:sp>
          <p:sp>
            <p:nvSpPr>
              <p:cNvPr id="15" name="Oval 59"/>
              <p:cNvSpPr>
                <a:spLocks noChangeArrowheads="1"/>
              </p:cNvSpPr>
              <p:nvPr/>
            </p:nvSpPr>
            <p:spPr bwMode="auto">
              <a:xfrm>
                <a:off x="336" y="1072"/>
                <a:ext cx="295"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000">
                    <a:latin typeface="Times New Roman" pitchFamily="18" charset="0"/>
                    <a:ea typeface="微软雅黑" pitchFamily="34" charset="-122"/>
                    <a:cs typeface="Times New Roman" pitchFamily="18" charset="0"/>
                  </a:rPr>
                  <a:t>v</a:t>
                </a:r>
                <a:r>
                  <a:rPr lang="en-US" sz="2000" baseline="-18000">
                    <a:latin typeface="Times New Roman" pitchFamily="18" charset="0"/>
                    <a:ea typeface="微软雅黑" pitchFamily="34" charset="-122"/>
                    <a:cs typeface="Times New Roman" pitchFamily="18" charset="0"/>
                  </a:rPr>
                  <a:t>5</a:t>
                </a:r>
              </a:p>
            </p:txBody>
          </p:sp>
        </p:grpSp>
      </p:grpSp>
    </p:spTree>
    <p:extLst>
      <p:ext uri="{BB962C8B-B14F-4D97-AF65-F5344CB8AC3E}">
        <p14:creationId xmlns:p14="http://schemas.microsoft.com/office/powerpoint/2010/main" val="1351170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拓扑排序算法实现说明</a:t>
            </a:r>
          </a:p>
        </p:txBody>
      </p:sp>
      <p:sp>
        <p:nvSpPr>
          <p:cNvPr id="3" name="内容占位符 2"/>
          <p:cNvSpPr>
            <a:spLocks noGrp="1"/>
          </p:cNvSpPr>
          <p:nvPr>
            <p:ph idx="1"/>
          </p:nvPr>
        </p:nvSpPr>
        <p:spPr/>
        <p:txBody>
          <a:bodyPr>
            <a:normAutofit/>
          </a:bodyPr>
          <a:lstStyle/>
          <a:p>
            <a:pPr>
              <a:spcBef>
                <a:spcPts val="1200"/>
              </a:spcBef>
            </a:pPr>
            <a:r>
              <a:rPr lang="zh-CN" altLang="en-US" sz="2000" dirty="0"/>
              <a:t>算法实现</a:t>
            </a:r>
          </a:p>
          <a:p>
            <a:pPr marL="533400" lvl="1" indent="0">
              <a:lnSpc>
                <a:spcPct val="110000"/>
              </a:lnSpc>
              <a:spcBef>
                <a:spcPts val="1200"/>
              </a:spcBef>
              <a:buFont typeface="Wingdings" pitchFamily="2" charset="2"/>
              <a:buNone/>
            </a:pPr>
            <a:r>
              <a:rPr lang="zh-CN" altLang="en-US" dirty="0">
                <a:solidFill>
                  <a:schemeClr val="fo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采用正邻接链作为</a:t>
            </a:r>
            <a:r>
              <a:rPr lang="en-US" altLang="zh-CN" dirty="0">
                <a:latin typeface="Times New Roman" pitchFamily="18" charset="0"/>
                <a:cs typeface="Times New Roman" pitchFamily="18" charset="0"/>
              </a:rPr>
              <a:t>AOV</a:t>
            </a:r>
            <a:r>
              <a:rPr lang="zh-CN" altLang="en-US" dirty="0">
                <a:latin typeface="Times New Roman" pitchFamily="18" charset="0"/>
                <a:cs typeface="Times New Roman" pitchFamily="18" charset="0"/>
              </a:rPr>
              <a:t>网的存储结构；</a:t>
            </a:r>
          </a:p>
          <a:p>
            <a:pPr marL="533400" lvl="1" indent="0">
              <a:lnSpc>
                <a:spcPct val="110000"/>
              </a:lnSpc>
              <a:spcBef>
                <a:spcPts val="1200"/>
              </a:spcBef>
              <a:buFont typeface="Wingdings" pitchFamily="2" charset="2"/>
              <a:buNone/>
            </a:pPr>
            <a:r>
              <a:rPr lang="zh-CN" altLang="en-US" dirty="0">
                <a:solidFill>
                  <a:schemeClr val="fo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设立堆栈，用来暂存入度为</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的顶点；</a:t>
            </a:r>
          </a:p>
          <a:p>
            <a:pPr marL="533400" lvl="1" indent="0">
              <a:lnSpc>
                <a:spcPct val="110000"/>
              </a:lnSpc>
              <a:spcBef>
                <a:spcPts val="1200"/>
              </a:spcBef>
              <a:buFont typeface="Wingdings" pitchFamily="2" charset="2"/>
              <a:buNone/>
            </a:pPr>
            <a:r>
              <a:rPr lang="zh-CN" altLang="en-US" dirty="0">
                <a:solidFill>
                  <a:schemeClr val="fo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删除顶点以它为尾的弧：弧头顶点的入度减</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marL="533400" lvl="1" indent="0">
              <a:lnSpc>
                <a:spcPct val="110000"/>
              </a:lnSpc>
              <a:spcBef>
                <a:spcPts val="1200"/>
              </a:spcBef>
              <a:buFont typeface="Wingdings" pitchFamily="2" charset="2"/>
              <a:buNone/>
            </a:pPr>
            <a:endParaRPr lang="en-US" altLang="zh-CN" sz="700" dirty="0">
              <a:latin typeface="Times New Roman" pitchFamily="18" charset="0"/>
              <a:cs typeface="Times New Roman" pitchFamily="18" charset="0"/>
            </a:endParaRPr>
          </a:p>
          <a:p>
            <a:pPr fontAlgn="base">
              <a:lnSpc>
                <a:spcPct val="110000"/>
              </a:lnSpc>
              <a:spcBef>
                <a:spcPts val="1200"/>
              </a:spcBef>
              <a:spcAft>
                <a:spcPct val="0"/>
              </a:spcAft>
            </a:pPr>
            <a:r>
              <a:rPr lang="zh-CN" altLang="en-US" sz="2000" dirty="0">
                <a:latin typeface="Times New Roman" pitchFamily="18" charset="0"/>
                <a:cs typeface="Times New Roman" pitchFamily="18" charset="0"/>
              </a:rPr>
              <a:t>算法分析：设</a:t>
            </a:r>
            <a:r>
              <a:rPr lang="en-US" altLang="zh-CN" sz="2000" dirty="0">
                <a:latin typeface="Times New Roman" pitchFamily="18" charset="0"/>
                <a:cs typeface="Times New Roman" pitchFamily="18" charset="0"/>
              </a:rPr>
              <a:t>AOV</a:t>
            </a:r>
            <a:r>
              <a:rPr lang="zh-CN" altLang="en-US" sz="2000" dirty="0">
                <a:latin typeface="Times New Roman" pitchFamily="18" charset="0"/>
                <a:cs typeface="Times New Roman" pitchFamily="18" charset="0"/>
              </a:rPr>
              <a:t>网有</a:t>
            </a:r>
            <a:r>
              <a:rPr lang="en-US" altLang="zh-CN" sz="2000" dirty="0">
                <a:latin typeface="Times New Roman" pitchFamily="18" charset="0"/>
                <a:cs typeface="Times New Roman" pitchFamily="18" charset="0"/>
              </a:rPr>
              <a:t>n</a:t>
            </a:r>
            <a:r>
              <a:rPr lang="zh-CN" altLang="en-US" sz="2000" dirty="0">
                <a:latin typeface="Times New Roman" pitchFamily="18" charset="0"/>
                <a:cs typeface="Times New Roman" pitchFamily="18" charset="0"/>
              </a:rPr>
              <a:t>个顶点，</a:t>
            </a:r>
            <a:r>
              <a:rPr lang="en-US" altLang="zh-CN" sz="2000" dirty="0">
                <a:latin typeface="Times New Roman" pitchFamily="18" charset="0"/>
                <a:cs typeface="Times New Roman" pitchFamily="18" charset="0"/>
              </a:rPr>
              <a:t>e</a:t>
            </a:r>
            <a:r>
              <a:rPr lang="zh-CN" altLang="en-US" sz="2000" dirty="0">
                <a:latin typeface="Times New Roman" pitchFamily="18" charset="0"/>
                <a:cs typeface="Times New Roman" pitchFamily="18" charset="0"/>
              </a:rPr>
              <a:t>条边，则算法的主要执行是：</a:t>
            </a:r>
          </a:p>
          <a:p>
            <a:pPr marL="355600" lvl="1" fontAlgn="base">
              <a:lnSpc>
                <a:spcPct val="110000"/>
              </a:lnSpc>
              <a:spcBef>
                <a:spcPts val="1200"/>
              </a:spcBef>
              <a:spcAft>
                <a:spcPct val="0"/>
              </a:spcAft>
              <a:buNone/>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 统计各顶点的入度：时间复杂度是</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n+e</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a:t>
            </a:r>
          </a:p>
          <a:p>
            <a:pPr marL="355600" lvl="1" fontAlgn="base">
              <a:lnSpc>
                <a:spcPct val="110000"/>
              </a:lnSpc>
              <a:spcBef>
                <a:spcPts val="1200"/>
              </a:spcBef>
              <a:spcAft>
                <a:spcPct val="0"/>
              </a:spcAft>
              <a:buNone/>
            </a:pPr>
            <a:r>
              <a:rPr lang="zh-CN" altLang="en-US" dirty="0">
                <a:latin typeface="Times New Roman" pitchFamily="18" charset="0"/>
                <a:cs typeface="Times New Roman" pitchFamily="18" charset="0"/>
              </a:rPr>
              <a:t>       ◆ 入度为</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的顶点入栈：时间复杂度是</a:t>
            </a:r>
            <a:r>
              <a:rPr lang="en-US" altLang="zh-CN" dirty="0">
                <a:latin typeface="Times New Roman" pitchFamily="18" charset="0"/>
                <a:cs typeface="Times New Roman" pitchFamily="18" charset="0"/>
              </a:rPr>
              <a:t>O(n) </a:t>
            </a:r>
            <a:r>
              <a:rPr lang="zh-CN" altLang="en-US" dirty="0">
                <a:latin typeface="Times New Roman" pitchFamily="18" charset="0"/>
                <a:cs typeface="Times New Roman" pitchFamily="18" charset="0"/>
              </a:rPr>
              <a:t>；</a:t>
            </a:r>
          </a:p>
          <a:p>
            <a:pPr marL="808038" lvl="1" indent="-681038" fontAlgn="base">
              <a:lnSpc>
                <a:spcPct val="110000"/>
              </a:lnSpc>
              <a:spcBef>
                <a:spcPts val="1200"/>
              </a:spcBef>
              <a:spcAft>
                <a:spcPct val="0"/>
              </a:spcAft>
              <a:buNone/>
            </a:pPr>
            <a:r>
              <a:rPr lang="zh-CN" altLang="en-US" dirty="0">
                <a:latin typeface="Times New Roman" pitchFamily="18" charset="0"/>
                <a:cs typeface="Times New Roman" pitchFamily="18" charset="0"/>
              </a:rPr>
              <a:t>       ◆ 排序过程：顶点入栈和出栈操作执行</a:t>
            </a:r>
            <a:r>
              <a:rPr lang="en-US" altLang="zh-CN" dirty="0">
                <a:latin typeface="Times New Roman" pitchFamily="18" charset="0"/>
                <a:cs typeface="Times New Roman" pitchFamily="18" charset="0"/>
              </a:rPr>
              <a:t>n</a:t>
            </a:r>
            <a:r>
              <a:rPr lang="zh-CN" altLang="en-US" dirty="0">
                <a:latin typeface="Times New Roman" pitchFamily="18" charset="0"/>
                <a:cs typeface="Times New Roman" pitchFamily="18" charset="0"/>
              </a:rPr>
              <a:t>次，入度减</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的操作共执行</a:t>
            </a:r>
            <a:r>
              <a:rPr lang="en-US" altLang="zh-CN" dirty="0">
                <a:latin typeface="Times New Roman" pitchFamily="18" charset="0"/>
                <a:cs typeface="Times New Roman" pitchFamily="18" charset="0"/>
              </a:rPr>
              <a:t>e</a:t>
            </a:r>
            <a:r>
              <a:rPr lang="zh-CN" altLang="en-US" dirty="0">
                <a:latin typeface="Times New Roman" pitchFamily="18" charset="0"/>
                <a:cs typeface="Times New Roman" pitchFamily="18" charset="0"/>
              </a:rPr>
              <a:t>次，时间复杂度是</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n+e</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a:t>
            </a:r>
          </a:p>
          <a:p>
            <a:pPr fontAlgn="base">
              <a:lnSpc>
                <a:spcPct val="110000"/>
              </a:lnSpc>
              <a:spcBef>
                <a:spcPts val="1200"/>
              </a:spcBef>
              <a:spcAft>
                <a:spcPct val="0"/>
              </a:spcAft>
              <a:buNone/>
            </a:pPr>
            <a:r>
              <a:rPr lang="zh-CN" altLang="en-US" sz="2000" dirty="0">
                <a:latin typeface="Times New Roman" pitchFamily="18" charset="0"/>
                <a:cs typeface="Times New Roman" pitchFamily="18" charset="0"/>
              </a:rPr>
              <a:t>             因此，整个算法的时间复杂度是</a:t>
            </a:r>
            <a:r>
              <a:rPr lang="en-US" altLang="zh-CN" sz="2000" dirty="0">
                <a:latin typeface="Times New Roman" pitchFamily="18" charset="0"/>
                <a:cs typeface="Times New Roman" pitchFamily="18" charset="0"/>
              </a:rPr>
              <a:t>O(</a:t>
            </a:r>
            <a:r>
              <a:rPr lang="en-US" altLang="zh-CN" sz="2000" dirty="0" err="1">
                <a:latin typeface="Times New Roman" pitchFamily="18" charset="0"/>
                <a:cs typeface="Times New Roman" pitchFamily="18" charset="0"/>
              </a:rPr>
              <a:t>n+e</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33</a:t>
            </a:fld>
            <a:endParaRPr lang="zh-CN" altLang="en-US" dirty="0"/>
          </a:p>
        </p:txBody>
      </p:sp>
    </p:spTree>
    <p:extLst>
      <p:ext uri="{BB962C8B-B14F-4D97-AF65-F5344CB8AC3E}">
        <p14:creationId xmlns:p14="http://schemas.microsoft.com/office/powerpoint/2010/main" val="2575185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拓扑排序算法实现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34</a:t>
            </a:fld>
            <a:endParaRPr lang="zh-CN" altLang="en-US" dirty="0"/>
          </a:p>
        </p:txBody>
      </p:sp>
      <p:sp>
        <p:nvSpPr>
          <p:cNvPr id="8" name="矩形 7"/>
          <p:cNvSpPr/>
          <p:nvPr/>
        </p:nvSpPr>
        <p:spPr>
          <a:xfrm>
            <a:off x="408562" y="903399"/>
            <a:ext cx="3628417" cy="4201150"/>
          </a:xfrm>
          <a:prstGeom prst="rect">
            <a:avLst/>
          </a:prstGeom>
        </p:spPr>
        <p:txBody>
          <a:bodyPr wrap="square">
            <a:spAutoFit/>
          </a:bodyPr>
          <a:lstStyle/>
          <a:p>
            <a:pPr>
              <a:spcBef>
                <a:spcPts val="600"/>
              </a:spcBef>
            </a:pPr>
            <a:r>
              <a:rPr lang="en-US" altLang="zh-CN" sz="1200" b="1" dirty="0"/>
              <a:t>(1) </a:t>
            </a:r>
            <a:r>
              <a:rPr lang="zh-CN" altLang="en-US" sz="1200" b="1" dirty="0"/>
              <a:t>统计各顶点入度的函数</a:t>
            </a:r>
          </a:p>
          <a:p>
            <a:pPr>
              <a:spcBef>
                <a:spcPts val="600"/>
              </a:spcBef>
            </a:pPr>
            <a:r>
              <a:rPr lang="en-US" altLang="zh-CN" sz="1200" dirty="0"/>
              <a:t>void </a:t>
            </a:r>
            <a:r>
              <a:rPr lang="en-US" altLang="zh-CN" sz="1200" dirty="0" err="1"/>
              <a:t>count_indegree</a:t>
            </a:r>
            <a:r>
              <a:rPr lang="en-US" altLang="zh-CN" sz="1200" dirty="0"/>
              <a:t>(</a:t>
            </a:r>
            <a:r>
              <a:rPr lang="en-US" altLang="zh-CN" sz="1200" dirty="0" err="1"/>
              <a:t>ALGraph</a:t>
            </a:r>
            <a:r>
              <a:rPr lang="en-US" altLang="zh-CN" sz="1200" dirty="0"/>
              <a:t> *G)</a:t>
            </a:r>
          </a:p>
          <a:p>
            <a:pPr>
              <a:spcBef>
                <a:spcPts val="600"/>
              </a:spcBef>
            </a:pPr>
            <a:r>
              <a:rPr lang="en-US" altLang="zh-CN" sz="1200" dirty="0"/>
              <a:t>{   </a:t>
            </a:r>
          </a:p>
          <a:p>
            <a:pPr>
              <a:spcBef>
                <a:spcPts val="600"/>
              </a:spcBef>
            </a:pPr>
            <a:r>
              <a:rPr lang="en-US" altLang="zh-CN" sz="1200" dirty="0"/>
              <a:t>      int k ; </a:t>
            </a:r>
            <a:r>
              <a:rPr lang="en-US" altLang="zh-CN" sz="1200" dirty="0" err="1"/>
              <a:t>LinkNode</a:t>
            </a:r>
            <a:r>
              <a:rPr lang="en-US" altLang="zh-CN" sz="1200" dirty="0"/>
              <a:t> *p ;</a:t>
            </a:r>
          </a:p>
          <a:p>
            <a:pPr>
              <a:spcBef>
                <a:spcPts val="600"/>
              </a:spcBef>
            </a:pPr>
            <a:r>
              <a:rPr lang="en-US" altLang="zh-CN" sz="1200" dirty="0"/>
              <a:t>      for (k=0; k&lt;G-&gt;</a:t>
            </a:r>
            <a:r>
              <a:rPr lang="en-US" altLang="zh-CN" sz="1200" dirty="0" err="1"/>
              <a:t>vexnum</a:t>
            </a:r>
            <a:r>
              <a:rPr lang="en-US" altLang="zh-CN" sz="1200" dirty="0"/>
              <a:t>; k++)</a:t>
            </a:r>
          </a:p>
          <a:p>
            <a:pPr>
              <a:spcBef>
                <a:spcPts val="600"/>
              </a:spcBef>
            </a:pPr>
            <a:r>
              <a:rPr lang="en-US" altLang="zh-CN" sz="1200" dirty="0"/>
              <a:t>      G-&gt;</a:t>
            </a:r>
            <a:r>
              <a:rPr lang="en-US" altLang="zh-CN" sz="1200" dirty="0" err="1"/>
              <a:t>adjlist</a:t>
            </a:r>
            <a:r>
              <a:rPr lang="en-US" altLang="zh-CN" sz="1200" dirty="0"/>
              <a:t>[k].</a:t>
            </a:r>
            <a:r>
              <a:rPr lang="en-US" altLang="zh-CN" sz="1200" dirty="0" err="1"/>
              <a:t>indegree</a:t>
            </a:r>
            <a:r>
              <a:rPr lang="en-US" altLang="zh-CN" sz="1200" dirty="0"/>
              <a:t>=0 ;     /*  </a:t>
            </a:r>
            <a:r>
              <a:rPr lang="zh-CN" altLang="en-US" sz="1200" dirty="0"/>
              <a:t>顶点入度初始化  *</a:t>
            </a:r>
            <a:r>
              <a:rPr lang="en-US" altLang="zh-CN" sz="1200" dirty="0"/>
              <a:t>/</a:t>
            </a:r>
          </a:p>
          <a:p>
            <a:pPr>
              <a:spcBef>
                <a:spcPts val="600"/>
              </a:spcBef>
            </a:pPr>
            <a:r>
              <a:rPr lang="en-US" altLang="zh-CN" sz="1200" dirty="0"/>
              <a:t>      for (k=0; k&lt;G-&gt;</a:t>
            </a:r>
            <a:r>
              <a:rPr lang="en-US" altLang="zh-CN" sz="1200" dirty="0" err="1"/>
              <a:t>vexnum</a:t>
            </a:r>
            <a:r>
              <a:rPr lang="en-US" altLang="zh-CN" sz="1200" dirty="0"/>
              <a:t>; k++)</a:t>
            </a:r>
          </a:p>
          <a:p>
            <a:pPr>
              <a:spcBef>
                <a:spcPts val="600"/>
              </a:spcBef>
            </a:pPr>
            <a:r>
              <a:rPr lang="en-US" altLang="zh-CN" sz="1200" dirty="0"/>
              <a:t>      {  </a:t>
            </a:r>
          </a:p>
          <a:p>
            <a:pPr>
              <a:spcBef>
                <a:spcPts val="600"/>
              </a:spcBef>
            </a:pPr>
            <a:r>
              <a:rPr lang="en-US" altLang="zh-CN" sz="1200" dirty="0"/>
              <a:t>            p=G-&gt;</a:t>
            </a:r>
            <a:r>
              <a:rPr lang="en-US" altLang="zh-CN" sz="1200" dirty="0" err="1"/>
              <a:t>adjlist</a:t>
            </a:r>
            <a:r>
              <a:rPr lang="en-US" altLang="zh-CN" sz="1200" dirty="0"/>
              <a:t>[k].</a:t>
            </a:r>
            <a:r>
              <a:rPr lang="en-US" altLang="zh-CN" sz="1200" dirty="0" err="1"/>
              <a:t>firstarc</a:t>
            </a:r>
            <a:r>
              <a:rPr lang="en-US" altLang="zh-CN" sz="1200" dirty="0"/>
              <a:t> ;</a:t>
            </a:r>
          </a:p>
          <a:p>
            <a:pPr>
              <a:spcBef>
                <a:spcPts val="600"/>
              </a:spcBef>
            </a:pPr>
            <a:r>
              <a:rPr lang="en-US" altLang="zh-CN" sz="1200" dirty="0"/>
              <a:t>            while (p!=NULL)     /*  </a:t>
            </a:r>
            <a:r>
              <a:rPr lang="zh-CN" altLang="en-US" sz="1200" dirty="0"/>
              <a:t>顶点入度统计  *</a:t>
            </a:r>
            <a:r>
              <a:rPr lang="en-US" altLang="zh-CN" sz="1200" dirty="0"/>
              <a:t>/</a:t>
            </a:r>
          </a:p>
          <a:p>
            <a:pPr>
              <a:spcBef>
                <a:spcPts val="600"/>
              </a:spcBef>
            </a:pPr>
            <a:r>
              <a:rPr lang="en-US" altLang="zh-CN" sz="1200" dirty="0"/>
              <a:t>             {   </a:t>
            </a:r>
          </a:p>
          <a:p>
            <a:pPr>
              <a:spcBef>
                <a:spcPts val="600"/>
              </a:spcBef>
            </a:pPr>
            <a:r>
              <a:rPr lang="en-US" altLang="zh-CN" sz="1200" dirty="0"/>
              <a:t>                   G-&gt;</a:t>
            </a:r>
            <a:r>
              <a:rPr lang="en-US" altLang="zh-CN" sz="1200" dirty="0" err="1"/>
              <a:t>adjlist</a:t>
            </a:r>
            <a:r>
              <a:rPr lang="en-US" altLang="zh-CN" sz="1200" dirty="0"/>
              <a:t>[p-&gt;</a:t>
            </a:r>
            <a:r>
              <a:rPr lang="en-US" altLang="zh-CN" sz="1200" dirty="0" err="1"/>
              <a:t>adjvex</a:t>
            </a:r>
            <a:r>
              <a:rPr lang="en-US" altLang="zh-CN" sz="1200" dirty="0"/>
              <a:t>].</a:t>
            </a:r>
            <a:r>
              <a:rPr lang="en-US" altLang="zh-CN" sz="1200" dirty="0" err="1"/>
              <a:t>indegree</a:t>
            </a:r>
            <a:r>
              <a:rPr lang="en-US" altLang="zh-CN" sz="1200" dirty="0"/>
              <a:t>++ ;</a:t>
            </a:r>
          </a:p>
          <a:p>
            <a:pPr>
              <a:spcBef>
                <a:spcPts val="600"/>
              </a:spcBef>
            </a:pPr>
            <a:r>
              <a:rPr lang="en-US" altLang="zh-CN" sz="1200" dirty="0"/>
              <a:t>                   p=p-&gt;</a:t>
            </a:r>
            <a:r>
              <a:rPr lang="en-US" altLang="zh-CN" sz="1200" dirty="0" err="1"/>
              <a:t>nextarc</a:t>
            </a:r>
            <a:r>
              <a:rPr lang="en-US" altLang="zh-CN" sz="1200" dirty="0"/>
              <a:t> ;   </a:t>
            </a:r>
          </a:p>
          <a:p>
            <a:pPr>
              <a:spcBef>
                <a:spcPts val="600"/>
              </a:spcBef>
            </a:pPr>
            <a:r>
              <a:rPr lang="en-US" altLang="zh-CN" sz="1200" dirty="0"/>
              <a:t>             }</a:t>
            </a:r>
          </a:p>
          <a:p>
            <a:pPr>
              <a:spcBef>
                <a:spcPts val="600"/>
              </a:spcBef>
            </a:pPr>
            <a:r>
              <a:rPr lang="en-US" altLang="zh-CN" sz="1200" dirty="0"/>
              <a:t>       }</a:t>
            </a:r>
          </a:p>
          <a:p>
            <a:pPr>
              <a:spcBef>
                <a:spcPts val="600"/>
              </a:spcBef>
            </a:pPr>
            <a:r>
              <a:rPr lang="en-US" altLang="zh-CN" sz="1200" dirty="0"/>
              <a:t>}</a:t>
            </a:r>
          </a:p>
        </p:txBody>
      </p:sp>
      <p:sp>
        <p:nvSpPr>
          <p:cNvPr id="10" name="矩形 9"/>
          <p:cNvSpPr/>
          <p:nvPr/>
        </p:nvSpPr>
        <p:spPr>
          <a:xfrm>
            <a:off x="4231532" y="903399"/>
            <a:ext cx="4912468" cy="5696944"/>
          </a:xfrm>
          <a:prstGeom prst="rect">
            <a:avLst/>
          </a:prstGeom>
        </p:spPr>
        <p:txBody>
          <a:bodyPr wrap="square">
            <a:spAutoFit/>
          </a:bodyPr>
          <a:lstStyle/>
          <a:p>
            <a:pPr>
              <a:lnSpc>
                <a:spcPct val="105000"/>
              </a:lnSpc>
            </a:pPr>
            <a:r>
              <a:rPr lang="en-US" altLang="zh-CN" sz="1200" b="1" dirty="0"/>
              <a:t>(2) </a:t>
            </a:r>
            <a:r>
              <a:rPr lang="zh-CN" altLang="en-US" sz="1200" b="1" dirty="0"/>
              <a:t>拓扑排序算法</a:t>
            </a:r>
          </a:p>
          <a:p>
            <a:pPr>
              <a:lnSpc>
                <a:spcPct val="105000"/>
              </a:lnSpc>
            </a:pPr>
            <a:r>
              <a:rPr lang="en-US" altLang="zh-CN" sz="1200" dirty="0"/>
              <a:t>int  </a:t>
            </a:r>
            <a:r>
              <a:rPr lang="en-US" altLang="zh-CN" sz="1200" dirty="0" err="1"/>
              <a:t>Topologic_Sort</a:t>
            </a:r>
            <a:r>
              <a:rPr lang="en-US" altLang="zh-CN" sz="1200" dirty="0"/>
              <a:t>(</a:t>
            </a:r>
            <a:r>
              <a:rPr lang="en-US" altLang="zh-CN" sz="1200" dirty="0" err="1"/>
              <a:t>ALGraph</a:t>
            </a:r>
            <a:r>
              <a:rPr lang="en-US" altLang="zh-CN" sz="1200" dirty="0"/>
              <a:t> *G, int </a:t>
            </a:r>
            <a:r>
              <a:rPr lang="en-US" altLang="zh-CN" sz="1200" dirty="0" err="1"/>
              <a:t>topol</a:t>
            </a:r>
            <a:r>
              <a:rPr lang="en-US" altLang="zh-CN" sz="1200" dirty="0"/>
              <a:t>[])</a:t>
            </a:r>
          </a:p>
          <a:p>
            <a:pPr>
              <a:lnSpc>
                <a:spcPct val="105000"/>
              </a:lnSpc>
            </a:pPr>
            <a:r>
              <a:rPr lang="en-US" altLang="zh-CN" sz="1200" dirty="0"/>
              <a:t>{  int  k, no, </a:t>
            </a:r>
            <a:r>
              <a:rPr lang="en-US" altLang="zh-CN" sz="1200" dirty="0" err="1"/>
              <a:t>vex_no</a:t>
            </a:r>
            <a:r>
              <a:rPr lang="en-US" altLang="zh-CN" sz="1200" dirty="0"/>
              <a:t>, top=0, count=0, </a:t>
            </a:r>
            <a:r>
              <a:rPr lang="en-US" altLang="zh-CN" sz="1200" dirty="0" err="1"/>
              <a:t>boolean</a:t>
            </a:r>
            <a:r>
              <a:rPr lang="en-US" altLang="zh-CN" sz="1200" dirty="0"/>
              <a:t>=1 ; </a:t>
            </a:r>
          </a:p>
          <a:p>
            <a:pPr>
              <a:lnSpc>
                <a:spcPct val="105000"/>
              </a:lnSpc>
            </a:pPr>
            <a:r>
              <a:rPr lang="en-US" altLang="zh-CN" sz="1200" dirty="0"/>
              <a:t>    int  stack[MAX_VEX] ;       /*  </a:t>
            </a:r>
            <a:r>
              <a:rPr lang="zh-CN" altLang="en-US" sz="1200" dirty="0"/>
              <a:t>用作堆栈  *</a:t>
            </a:r>
            <a:r>
              <a:rPr lang="en-US" altLang="zh-CN" sz="1200" dirty="0"/>
              <a:t>/</a:t>
            </a:r>
          </a:p>
          <a:p>
            <a:pPr>
              <a:lnSpc>
                <a:spcPct val="105000"/>
              </a:lnSpc>
            </a:pPr>
            <a:r>
              <a:rPr lang="en-US" altLang="zh-CN" sz="1200" dirty="0"/>
              <a:t>    </a:t>
            </a:r>
            <a:r>
              <a:rPr lang="en-US" altLang="zh-CN" sz="1200" dirty="0" err="1"/>
              <a:t>LinkNode</a:t>
            </a:r>
            <a:r>
              <a:rPr lang="en-US" altLang="zh-CN" sz="1200" dirty="0"/>
              <a:t> *p ;</a:t>
            </a:r>
          </a:p>
          <a:p>
            <a:pPr>
              <a:lnSpc>
                <a:spcPct val="105000"/>
              </a:lnSpc>
            </a:pPr>
            <a:r>
              <a:rPr lang="en-US" altLang="zh-CN" sz="1200" dirty="0"/>
              <a:t>    </a:t>
            </a:r>
            <a:r>
              <a:rPr lang="en-US" altLang="zh-CN" sz="1200" dirty="0" err="1"/>
              <a:t>count_indegree</a:t>
            </a:r>
            <a:r>
              <a:rPr lang="en-US" altLang="zh-CN" sz="1200" dirty="0"/>
              <a:t>(G) ;   /*  </a:t>
            </a:r>
            <a:r>
              <a:rPr lang="zh-CN" altLang="en-US" sz="1200" dirty="0"/>
              <a:t>统计各顶点的入度  *</a:t>
            </a:r>
            <a:r>
              <a:rPr lang="en-US" altLang="zh-CN" sz="1200" dirty="0"/>
              <a:t>/</a:t>
            </a:r>
          </a:p>
          <a:p>
            <a:pPr>
              <a:lnSpc>
                <a:spcPct val="105000"/>
              </a:lnSpc>
            </a:pPr>
            <a:r>
              <a:rPr lang="en-US" altLang="zh-CN" sz="1200" dirty="0"/>
              <a:t>    for (k=0; k&lt;G-&gt;</a:t>
            </a:r>
            <a:r>
              <a:rPr lang="en-US" altLang="zh-CN" sz="1200" dirty="0" err="1"/>
              <a:t>vexnum</a:t>
            </a:r>
            <a:r>
              <a:rPr lang="en-US" altLang="zh-CN" sz="1200" dirty="0"/>
              <a:t>; k++)</a:t>
            </a:r>
          </a:p>
          <a:p>
            <a:pPr>
              <a:lnSpc>
                <a:spcPct val="105000"/>
              </a:lnSpc>
            </a:pPr>
            <a:r>
              <a:rPr lang="en-US" altLang="zh-CN" sz="1200" dirty="0"/>
              <a:t>    if  (G-&gt;</a:t>
            </a:r>
            <a:r>
              <a:rPr lang="en-US" altLang="zh-CN" sz="1200" dirty="0" err="1"/>
              <a:t>adjlist</a:t>
            </a:r>
            <a:r>
              <a:rPr lang="en-US" altLang="zh-CN" sz="1200" dirty="0"/>
              <a:t>[k].</a:t>
            </a:r>
            <a:r>
              <a:rPr lang="en-US" altLang="zh-CN" sz="1200" dirty="0" err="1"/>
              <a:t>indegree</a:t>
            </a:r>
            <a:r>
              <a:rPr lang="en-US" altLang="zh-CN" sz="1200" dirty="0"/>
              <a:t>==0)</a:t>
            </a:r>
          </a:p>
          <a:p>
            <a:pPr>
              <a:lnSpc>
                <a:spcPct val="105000"/>
              </a:lnSpc>
            </a:pPr>
            <a:r>
              <a:rPr lang="en-US" altLang="zh-CN" sz="1200" dirty="0"/>
              <a:t>         stack[++top]=G-&gt;</a:t>
            </a:r>
            <a:r>
              <a:rPr lang="en-US" altLang="zh-CN" sz="1200" dirty="0" err="1"/>
              <a:t>adjlist</a:t>
            </a:r>
            <a:r>
              <a:rPr lang="en-US" altLang="zh-CN" sz="1200" dirty="0"/>
              <a:t>[k].data ; </a:t>
            </a:r>
          </a:p>
          <a:p>
            <a:pPr>
              <a:lnSpc>
                <a:spcPct val="105000"/>
              </a:lnSpc>
            </a:pPr>
            <a:r>
              <a:rPr lang="en-US" altLang="zh-CN" sz="1200" dirty="0"/>
              <a:t>     do</a:t>
            </a:r>
          </a:p>
          <a:p>
            <a:pPr>
              <a:lnSpc>
                <a:spcPct val="105000"/>
              </a:lnSpc>
            </a:pPr>
            <a:r>
              <a:rPr lang="en-US" altLang="zh-CN" sz="1200" dirty="0"/>
              <a:t>     {   if (top==0)  </a:t>
            </a:r>
            <a:r>
              <a:rPr lang="en-US" altLang="zh-CN" sz="1200" dirty="0" err="1"/>
              <a:t>boolean</a:t>
            </a:r>
            <a:r>
              <a:rPr lang="en-US" altLang="zh-CN" sz="1200" dirty="0"/>
              <a:t>=0 ;</a:t>
            </a:r>
          </a:p>
          <a:p>
            <a:pPr>
              <a:lnSpc>
                <a:spcPct val="105000"/>
              </a:lnSpc>
            </a:pPr>
            <a:r>
              <a:rPr lang="en-US" altLang="zh-CN" sz="1200" dirty="0"/>
              <a:t>         else</a:t>
            </a:r>
          </a:p>
          <a:p>
            <a:pPr>
              <a:lnSpc>
                <a:spcPct val="105000"/>
              </a:lnSpc>
            </a:pPr>
            <a:r>
              <a:rPr lang="en-US" altLang="zh-CN" sz="1200" dirty="0"/>
              <a:t>         {   no=stack[top--] ;     /*  </a:t>
            </a:r>
            <a:r>
              <a:rPr lang="zh-CN" altLang="en-US" sz="1200" dirty="0"/>
              <a:t>栈顶元素出栈  *</a:t>
            </a:r>
            <a:r>
              <a:rPr lang="en-US" altLang="zh-CN" sz="1200" dirty="0"/>
              <a:t>/</a:t>
            </a:r>
          </a:p>
          <a:p>
            <a:pPr>
              <a:lnSpc>
                <a:spcPct val="105000"/>
              </a:lnSpc>
            </a:pPr>
            <a:r>
              <a:rPr lang="en-US" altLang="zh-CN" sz="1200" dirty="0"/>
              <a:t>              </a:t>
            </a:r>
            <a:r>
              <a:rPr lang="en-US" altLang="zh-CN" sz="1200" dirty="0" err="1"/>
              <a:t>topl</a:t>
            </a:r>
            <a:r>
              <a:rPr lang="en-US" altLang="zh-CN" sz="1200" dirty="0"/>
              <a:t>[++count]=no ;    /*  </a:t>
            </a:r>
            <a:r>
              <a:rPr lang="zh-CN" altLang="en-US" sz="1200" dirty="0"/>
              <a:t>记录顶点序列  *</a:t>
            </a:r>
            <a:r>
              <a:rPr lang="en-US" altLang="zh-CN" sz="1200" dirty="0"/>
              <a:t>/</a:t>
            </a:r>
          </a:p>
          <a:p>
            <a:pPr>
              <a:lnSpc>
                <a:spcPct val="105000"/>
              </a:lnSpc>
            </a:pPr>
            <a:r>
              <a:rPr lang="en-US" altLang="zh-CN" sz="1200" dirty="0"/>
              <a:t>              p=G-&gt;</a:t>
            </a:r>
            <a:r>
              <a:rPr lang="en-US" altLang="zh-CN" sz="1200" dirty="0" err="1"/>
              <a:t>adjlist</a:t>
            </a:r>
            <a:r>
              <a:rPr lang="en-US" altLang="zh-CN" sz="1200" dirty="0"/>
              <a:t>[no].</a:t>
            </a:r>
            <a:r>
              <a:rPr lang="en-US" altLang="zh-CN" sz="1200" dirty="0" err="1"/>
              <a:t>firstarc</a:t>
            </a:r>
            <a:r>
              <a:rPr lang="en-US" altLang="zh-CN" sz="1200" dirty="0"/>
              <a:t> ; </a:t>
            </a:r>
          </a:p>
          <a:p>
            <a:pPr>
              <a:lnSpc>
                <a:spcPct val="105000"/>
              </a:lnSpc>
            </a:pPr>
            <a:r>
              <a:rPr lang="en-US" altLang="zh-CN" sz="1200" dirty="0"/>
              <a:t>              while (p!=NULL)     /*</a:t>
            </a:r>
            <a:r>
              <a:rPr lang="zh-CN" altLang="en-US" sz="1200" dirty="0"/>
              <a:t>删除以顶点为尾的弧*</a:t>
            </a:r>
            <a:r>
              <a:rPr lang="en-US" altLang="zh-CN" sz="1200" dirty="0"/>
              <a:t>/</a:t>
            </a:r>
          </a:p>
          <a:p>
            <a:pPr>
              <a:lnSpc>
                <a:spcPct val="105000"/>
              </a:lnSpc>
            </a:pPr>
            <a:r>
              <a:rPr lang="en-US" altLang="zh-CN" sz="1200" dirty="0"/>
              <a:t>              {   </a:t>
            </a:r>
            <a:r>
              <a:rPr lang="en-US" altLang="zh-CN" sz="1200" dirty="0" err="1"/>
              <a:t>vex_no</a:t>
            </a:r>
            <a:r>
              <a:rPr lang="en-US" altLang="zh-CN" sz="1200" dirty="0"/>
              <a:t>=p-&gt;</a:t>
            </a:r>
            <a:r>
              <a:rPr lang="en-US" altLang="zh-CN" sz="1200" dirty="0" err="1"/>
              <a:t>adjvex</a:t>
            </a:r>
            <a:r>
              <a:rPr lang="en-US" altLang="zh-CN" sz="1200" dirty="0"/>
              <a:t> ;</a:t>
            </a:r>
          </a:p>
          <a:p>
            <a:pPr>
              <a:lnSpc>
                <a:spcPct val="105000"/>
              </a:lnSpc>
            </a:pPr>
            <a:r>
              <a:rPr lang="en-US" altLang="zh-CN" sz="1200" dirty="0"/>
              <a:t>                  G-&gt;</a:t>
            </a:r>
            <a:r>
              <a:rPr lang="en-US" altLang="zh-CN" sz="1200" dirty="0" err="1"/>
              <a:t>adjlist</a:t>
            </a:r>
            <a:r>
              <a:rPr lang="en-US" altLang="zh-CN" sz="1200" dirty="0"/>
              <a:t>[</a:t>
            </a:r>
            <a:r>
              <a:rPr lang="en-US" altLang="zh-CN" sz="1200" dirty="0" err="1"/>
              <a:t>vex_no</a:t>
            </a:r>
            <a:r>
              <a:rPr lang="en-US" altLang="zh-CN" sz="1200" dirty="0"/>
              <a:t>].</a:t>
            </a:r>
            <a:r>
              <a:rPr lang="en-US" altLang="zh-CN" sz="1200" dirty="0" err="1"/>
              <a:t>indegree</a:t>
            </a:r>
            <a:r>
              <a:rPr lang="en-US" altLang="zh-CN" sz="1200" dirty="0"/>
              <a:t>-- ;</a:t>
            </a:r>
          </a:p>
          <a:p>
            <a:pPr>
              <a:lnSpc>
                <a:spcPct val="105000"/>
              </a:lnSpc>
            </a:pPr>
            <a:r>
              <a:rPr lang="en-US" altLang="zh-CN" sz="1200" dirty="0"/>
              <a:t>                   if  (G-&gt;</a:t>
            </a:r>
            <a:r>
              <a:rPr lang="en-US" altLang="zh-CN" sz="1200" dirty="0" err="1"/>
              <a:t>adjlist</a:t>
            </a:r>
            <a:r>
              <a:rPr lang="en-US" altLang="zh-CN" sz="1200" dirty="0"/>
              <a:t>[</a:t>
            </a:r>
            <a:r>
              <a:rPr lang="en-US" altLang="zh-CN" sz="1200" dirty="0" err="1"/>
              <a:t>vex_no</a:t>
            </a:r>
            <a:r>
              <a:rPr lang="en-US" altLang="zh-CN" sz="1200" dirty="0"/>
              <a:t>].</a:t>
            </a:r>
            <a:r>
              <a:rPr lang="en-US" altLang="zh-CN" sz="1200" dirty="0" err="1"/>
              <a:t>indegree</a:t>
            </a:r>
            <a:r>
              <a:rPr lang="en-US" altLang="zh-CN" sz="1200" dirty="0"/>
              <a:t>==0)</a:t>
            </a:r>
          </a:p>
          <a:p>
            <a:pPr>
              <a:lnSpc>
                <a:spcPct val="105000"/>
              </a:lnSpc>
            </a:pPr>
            <a:r>
              <a:rPr lang="en-US" altLang="zh-CN" sz="1200" dirty="0"/>
              <a:t>                       stack[++top]=</a:t>
            </a:r>
            <a:r>
              <a:rPr lang="en-US" altLang="zh-CN" sz="1200" dirty="0" err="1"/>
              <a:t>vex_no</a:t>
            </a:r>
            <a:r>
              <a:rPr lang="en-US" altLang="zh-CN" sz="1200" dirty="0"/>
              <a:t>  ;</a:t>
            </a:r>
          </a:p>
          <a:p>
            <a:pPr>
              <a:lnSpc>
                <a:spcPct val="105000"/>
              </a:lnSpc>
            </a:pPr>
            <a:r>
              <a:rPr lang="en-US" altLang="zh-CN" sz="1200" dirty="0"/>
              <a:t>                   p=p-&gt;</a:t>
            </a:r>
            <a:r>
              <a:rPr lang="en-US" altLang="zh-CN" sz="1200" dirty="0" err="1"/>
              <a:t>nextarc</a:t>
            </a:r>
            <a:r>
              <a:rPr lang="en-US" altLang="zh-CN" sz="1200" dirty="0"/>
              <a:t> ;   </a:t>
            </a:r>
          </a:p>
          <a:p>
            <a:pPr>
              <a:lnSpc>
                <a:spcPct val="105000"/>
              </a:lnSpc>
            </a:pPr>
            <a:r>
              <a:rPr lang="en-US" altLang="zh-CN" sz="1200" dirty="0"/>
              <a:t>               }</a:t>
            </a:r>
          </a:p>
          <a:p>
            <a:pPr>
              <a:lnSpc>
                <a:spcPct val="105000"/>
              </a:lnSpc>
            </a:pPr>
            <a:r>
              <a:rPr lang="en-US" altLang="zh-CN" sz="1200" dirty="0"/>
              <a:t>          }</a:t>
            </a:r>
          </a:p>
          <a:p>
            <a:pPr>
              <a:lnSpc>
                <a:spcPct val="105000"/>
              </a:lnSpc>
            </a:pPr>
            <a:r>
              <a:rPr lang="en-US" altLang="zh-CN" sz="1200" dirty="0"/>
              <a:t>     }  while(</a:t>
            </a:r>
            <a:r>
              <a:rPr lang="en-US" altLang="zh-CN" sz="1200" dirty="0" err="1"/>
              <a:t>boolean</a:t>
            </a:r>
            <a:r>
              <a:rPr lang="en-US" altLang="zh-CN" sz="1200" dirty="0"/>
              <a:t>==0) ;</a:t>
            </a:r>
          </a:p>
          <a:p>
            <a:pPr>
              <a:lnSpc>
                <a:spcPct val="105000"/>
              </a:lnSpc>
            </a:pPr>
            <a:r>
              <a:rPr lang="en-US" altLang="zh-CN" sz="1200" dirty="0"/>
              <a:t>    if (count&lt;G-&gt;</a:t>
            </a:r>
            <a:r>
              <a:rPr lang="en-US" altLang="zh-CN" sz="1200" dirty="0" err="1"/>
              <a:t>vexnum</a:t>
            </a:r>
            <a:r>
              <a:rPr lang="en-US" altLang="zh-CN" sz="1200" dirty="0"/>
              <a:t>)  return(-1) ;</a:t>
            </a:r>
          </a:p>
          <a:p>
            <a:pPr>
              <a:lnSpc>
                <a:spcPct val="105000"/>
              </a:lnSpc>
            </a:pPr>
            <a:r>
              <a:rPr lang="en-US" altLang="zh-CN" sz="1200" dirty="0"/>
              <a:t>    else  return(1) ;</a:t>
            </a:r>
          </a:p>
          <a:p>
            <a:pPr>
              <a:lnSpc>
                <a:spcPct val="105000"/>
              </a:lnSpc>
            </a:pPr>
            <a:r>
              <a:rPr lang="en-US" altLang="zh-CN" sz="1200" dirty="0"/>
              <a:t>}</a:t>
            </a:r>
          </a:p>
          <a:p>
            <a:endParaRPr lang="en-US" altLang="zh-CN" sz="1200" dirty="0"/>
          </a:p>
          <a:p>
            <a:endParaRPr lang="en-US" altLang="zh-CN" sz="1200" dirty="0"/>
          </a:p>
        </p:txBody>
      </p:sp>
    </p:spTree>
    <p:extLst>
      <p:ext uri="{BB962C8B-B14F-4D97-AF65-F5344CB8AC3E}">
        <p14:creationId xmlns:p14="http://schemas.microsoft.com/office/powerpoint/2010/main" val="371332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关键路径 </a:t>
            </a:r>
            <a:r>
              <a:rPr lang="en-US" altLang="zh-CN" dirty="0">
                <a:latin typeface="微软雅黑" panose="020B0503020204020204" pitchFamily="34" charset="-122"/>
              </a:rPr>
              <a:t>(Critical Path)</a:t>
            </a:r>
            <a:endParaRPr lang="zh-CN" altLang="en-US" dirty="0">
              <a:latin typeface="微软雅黑" panose="020B0503020204020204" pitchFamily="34" charset="-122"/>
            </a:endParaRPr>
          </a:p>
        </p:txBody>
      </p:sp>
      <p:sp>
        <p:nvSpPr>
          <p:cNvPr id="3" name="内容占位符 2"/>
          <p:cNvSpPr>
            <a:spLocks noGrp="1"/>
          </p:cNvSpPr>
          <p:nvPr>
            <p:ph idx="1"/>
          </p:nvPr>
        </p:nvSpPr>
        <p:spPr/>
        <p:txBody>
          <a:bodyPr/>
          <a:lstStyle/>
          <a:p>
            <a:pPr>
              <a:lnSpc>
                <a:spcPct val="150000"/>
              </a:lnSpc>
              <a:spcBef>
                <a:spcPts val="0"/>
              </a:spcBef>
            </a:pPr>
            <a:r>
              <a:rPr lang="zh-CN" altLang="en-US" sz="2000" dirty="0">
                <a:latin typeface="Times New Roman" pitchFamily="18" charset="0"/>
                <a:cs typeface="Times New Roman" pitchFamily="18" charset="0"/>
              </a:rPr>
              <a:t>与</a:t>
            </a:r>
            <a:r>
              <a:rPr lang="en-US" altLang="zh-CN" sz="2000" dirty="0">
                <a:latin typeface="Times New Roman" pitchFamily="18" charset="0"/>
                <a:cs typeface="Times New Roman" pitchFamily="18" charset="0"/>
              </a:rPr>
              <a:t>AOV</a:t>
            </a:r>
            <a:r>
              <a:rPr lang="zh-CN" altLang="en-US" sz="2000" dirty="0">
                <a:latin typeface="Times New Roman" pitchFamily="18" charset="0"/>
                <a:cs typeface="Times New Roman" pitchFamily="18" charset="0"/>
              </a:rPr>
              <a:t>网相对应的是</a:t>
            </a:r>
            <a:r>
              <a:rPr lang="en-US" altLang="zh-CN" sz="2000" dirty="0">
                <a:solidFill>
                  <a:srgbClr val="FF0000"/>
                </a:solidFill>
                <a:latin typeface="Times New Roman" pitchFamily="18" charset="0"/>
                <a:cs typeface="Times New Roman" pitchFamily="18" charset="0"/>
              </a:rPr>
              <a:t>AOE</a:t>
            </a:r>
            <a:r>
              <a:rPr lang="zh-CN" altLang="en-US" sz="2000" dirty="0">
                <a:solidFill>
                  <a:srgbClr val="FF0000"/>
                </a:solidFill>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(Activity On Edge) </a:t>
            </a:r>
            <a:r>
              <a:rPr lang="zh-CN" altLang="en-US" sz="2000" dirty="0">
                <a:latin typeface="Times New Roman" pitchFamily="18" charset="0"/>
                <a:cs typeface="Times New Roman" pitchFamily="18" charset="0"/>
              </a:rPr>
              <a:t>，是边表示活动的有向无环图，如图所示。图中顶点表示事件</a:t>
            </a:r>
            <a:r>
              <a:rPr lang="en-US" altLang="zh-CN" sz="2000" dirty="0">
                <a:latin typeface="Times New Roman" pitchFamily="18" charset="0"/>
                <a:cs typeface="Times New Roman" pitchFamily="18" charset="0"/>
              </a:rPr>
              <a:t>(Event)</a:t>
            </a:r>
            <a:r>
              <a:rPr lang="zh-CN" altLang="en-US" sz="2000" dirty="0">
                <a:latin typeface="Times New Roman" pitchFamily="18" charset="0"/>
                <a:cs typeface="Times New Roman" pitchFamily="18" charset="0"/>
              </a:rPr>
              <a:t>，每个事件表示在其前的所有活动已经完成，其后的活动可以开始；弧表示活动，弧上的权值表示相应活动所需的时间或费用。</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35</a:t>
            </a:fld>
            <a:endParaRPr lang="zh-CN" altLang="en-US" dirty="0"/>
          </a:p>
        </p:txBody>
      </p:sp>
      <p:grpSp>
        <p:nvGrpSpPr>
          <p:cNvPr id="7" name="Group 5"/>
          <p:cNvGrpSpPr>
            <a:grpSpLocks/>
          </p:cNvGrpSpPr>
          <p:nvPr/>
        </p:nvGrpSpPr>
        <p:grpSpPr bwMode="auto">
          <a:xfrm>
            <a:off x="2127251" y="3192463"/>
            <a:ext cx="4849812" cy="2266950"/>
            <a:chOff x="0" y="0"/>
            <a:chExt cx="3055" cy="1428"/>
          </a:xfrm>
        </p:grpSpPr>
        <p:sp>
          <p:nvSpPr>
            <p:cNvPr id="9" name="Oval 6"/>
            <p:cNvSpPr>
              <a:spLocks noChangeArrowheads="1"/>
            </p:cNvSpPr>
            <p:nvPr/>
          </p:nvSpPr>
          <p:spPr bwMode="auto">
            <a:xfrm>
              <a:off x="24" y="72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0</a:t>
              </a:r>
            </a:p>
          </p:txBody>
        </p:sp>
        <p:sp>
          <p:nvSpPr>
            <p:cNvPr id="10" name="Oval 7"/>
            <p:cNvSpPr>
              <a:spLocks noChangeArrowheads="1"/>
            </p:cNvSpPr>
            <p:nvPr/>
          </p:nvSpPr>
          <p:spPr bwMode="auto">
            <a:xfrm>
              <a:off x="1977" y="88"/>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6</a:t>
              </a:r>
            </a:p>
          </p:txBody>
        </p:sp>
        <p:sp>
          <p:nvSpPr>
            <p:cNvPr id="11" name="Oval 8"/>
            <p:cNvSpPr>
              <a:spLocks noChangeArrowheads="1"/>
            </p:cNvSpPr>
            <p:nvPr/>
          </p:nvSpPr>
          <p:spPr bwMode="auto">
            <a:xfrm>
              <a:off x="1456" y="1136"/>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5</a:t>
              </a:r>
            </a:p>
          </p:txBody>
        </p:sp>
        <p:sp>
          <p:nvSpPr>
            <p:cNvPr id="12" name="Oval 9"/>
            <p:cNvSpPr>
              <a:spLocks noChangeArrowheads="1"/>
            </p:cNvSpPr>
            <p:nvPr/>
          </p:nvSpPr>
          <p:spPr bwMode="auto">
            <a:xfrm>
              <a:off x="1128" y="62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4</a:t>
              </a:r>
            </a:p>
          </p:txBody>
        </p:sp>
        <p:sp>
          <p:nvSpPr>
            <p:cNvPr id="13" name="Oval 10"/>
            <p:cNvSpPr>
              <a:spLocks noChangeArrowheads="1"/>
            </p:cNvSpPr>
            <p:nvPr/>
          </p:nvSpPr>
          <p:spPr bwMode="auto">
            <a:xfrm>
              <a:off x="1216" y="8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3</a:t>
              </a:r>
            </a:p>
          </p:txBody>
        </p:sp>
        <p:sp>
          <p:nvSpPr>
            <p:cNvPr id="14" name="Oval 11"/>
            <p:cNvSpPr>
              <a:spLocks noChangeArrowheads="1"/>
            </p:cNvSpPr>
            <p:nvPr/>
          </p:nvSpPr>
          <p:spPr bwMode="auto">
            <a:xfrm>
              <a:off x="592" y="110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2</a:t>
              </a:r>
            </a:p>
          </p:txBody>
        </p:sp>
        <p:sp>
          <p:nvSpPr>
            <p:cNvPr id="15" name="Oval 12"/>
            <p:cNvSpPr>
              <a:spLocks noChangeArrowheads="1"/>
            </p:cNvSpPr>
            <p:nvPr/>
          </p:nvSpPr>
          <p:spPr bwMode="auto">
            <a:xfrm>
              <a:off x="528" y="24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1</a:t>
              </a:r>
            </a:p>
          </p:txBody>
        </p:sp>
        <p:sp>
          <p:nvSpPr>
            <p:cNvPr id="16" name="Oval 13"/>
            <p:cNvSpPr>
              <a:spLocks noChangeArrowheads="1"/>
            </p:cNvSpPr>
            <p:nvPr/>
          </p:nvSpPr>
          <p:spPr bwMode="auto">
            <a:xfrm>
              <a:off x="1912" y="62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7</a:t>
              </a:r>
            </a:p>
          </p:txBody>
        </p:sp>
        <p:sp>
          <p:nvSpPr>
            <p:cNvPr id="17" name="Oval 14"/>
            <p:cNvSpPr>
              <a:spLocks noChangeArrowheads="1"/>
            </p:cNvSpPr>
            <p:nvPr/>
          </p:nvSpPr>
          <p:spPr bwMode="auto">
            <a:xfrm>
              <a:off x="2760" y="62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8</a:t>
              </a:r>
            </a:p>
          </p:txBody>
        </p:sp>
        <p:grpSp>
          <p:nvGrpSpPr>
            <p:cNvPr id="18" name="Group 15"/>
            <p:cNvGrpSpPr>
              <a:grpSpLocks/>
            </p:cNvGrpSpPr>
            <p:nvPr/>
          </p:nvGrpSpPr>
          <p:grpSpPr bwMode="auto">
            <a:xfrm>
              <a:off x="0" y="432"/>
              <a:ext cx="600" cy="288"/>
              <a:chOff x="0" y="0"/>
              <a:chExt cx="600" cy="288"/>
            </a:xfrm>
          </p:grpSpPr>
          <p:sp>
            <p:nvSpPr>
              <p:cNvPr id="52" name="Rectangle 16"/>
              <p:cNvSpPr>
                <a:spLocks noChangeArrowheads="1"/>
              </p:cNvSpPr>
              <p:nvPr/>
            </p:nvSpPr>
            <p:spPr bwMode="auto">
              <a:xfrm>
                <a:off x="0"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a1=3</a:t>
                </a:r>
              </a:p>
            </p:txBody>
          </p:sp>
          <p:sp>
            <p:nvSpPr>
              <p:cNvPr id="53" name="Line 17"/>
              <p:cNvSpPr>
                <a:spLocks noChangeShapeType="1"/>
              </p:cNvSpPr>
              <p:nvPr/>
            </p:nvSpPr>
            <p:spPr bwMode="auto">
              <a:xfrm flipV="1">
                <a:off x="216" y="0"/>
                <a:ext cx="384"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19" name="Group 18"/>
            <p:cNvGrpSpPr>
              <a:grpSpLocks/>
            </p:cNvGrpSpPr>
            <p:nvPr/>
          </p:nvGrpSpPr>
          <p:grpSpPr bwMode="auto">
            <a:xfrm>
              <a:off x="216" y="852"/>
              <a:ext cx="528" cy="332"/>
              <a:chOff x="0" y="0"/>
              <a:chExt cx="528" cy="332"/>
            </a:xfrm>
          </p:grpSpPr>
          <p:sp>
            <p:nvSpPr>
              <p:cNvPr id="50" name="Rectangle 19"/>
              <p:cNvSpPr>
                <a:spLocks noChangeArrowheads="1"/>
              </p:cNvSpPr>
              <p:nvPr/>
            </p:nvSpPr>
            <p:spPr bwMode="auto">
              <a:xfrm>
                <a:off x="75"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a2=10</a:t>
                </a:r>
              </a:p>
            </p:txBody>
          </p:sp>
          <p:sp>
            <p:nvSpPr>
              <p:cNvPr id="51" name="Line 20"/>
              <p:cNvSpPr>
                <a:spLocks noChangeShapeType="1"/>
              </p:cNvSpPr>
              <p:nvPr/>
            </p:nvSpPr>
            <p:spPr bwMode="auto">
              <a:xfrm>
                <a:off x="0" y="92"/>
                <a:ext cx="384" cy="24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0" name="Group 21"/>
            <p:cNvGrpSpPr>
              <a:grpSpLocks/>
            </p:cNvGrpSpPr>
            <p:nvPr/>
          </p:nvGrpSpPr>
          <p:grpSpPr bwMode="auto">
            <a:xfrm>
              <a:off x="744" y="48"/>
              <a:ext cx="480" cy="240"/>
              <a:chOff x="0" y="0"/>
              <a:chExt cx="480" cy="240"/>
            </a:xfrm>
          </p:grpSpPr>
          <p:sp>
            <p:nvSpPr>
              <p:cNvPr id="48" name="Rectangle 22"/>
              <p:cNvSpPr>
                <a:spLocks noChangeArrowheads="1"/>
              </p:cNvSpPr>
              <p:nvPr/>
            </p:nvSpPr>
            <p:spPr bwMode="auto">
              <a:xfrm>
                <a:off x="0"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a3=9</a:t>
                </a:r>
              </a:p>
            </p:txBody>
          </p:sp>
          <p:sp>
            <p:nvSpPr>
              <p:cNvPr id="49" name="Line 23"/>
              <p:cNvSpPr>
                <a:spLocks noChangeShapeType="1"/>
              </p:cNvSpPr>
              <p:nvPr/>
            </p:nvSpPr>
            <p:spPr bwMode="auto">
              <a:xfrm flipV="1">
                <a:off x="48" y="144"/>
                <a:ext cx="432" cy="9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1" name="Group 24"/>
            <p:cNvGrpSpPr>
              <a:grpSpLocks/>
            </p:cNvGrpSpPr>
            <p:nvPr/>
          </p:nvGrpSpPr>
          <p:grpSpPr bwMode="auto">
            <a:xfrm>
              <a:off x="792" y="336"/>
              <a:ext cx="528" cy="332"/>
              <a:chOff x="0" y="0"/>
              <a:chExt cx="528" cy="332"/>
            </a:xfrm>
          </p:grpSpPr>
          <p:sp>
            <p:nvSpPr>
              <p:cNvPr id="46" name="Rectangle 25"/>
              <p:cNvSpPr>
                <a:spLocks noChangeArrowheads="1"/>
              </p:cNvSpPr>
              <p:nvPr/>
            </p:nvSpPr>
            <p:spPr bwMode="auto">
              <a:xfrm>
                <a:off x="75"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dirty="0">
                    <a:latin typeface="Times New Roman" pitchFamily="18" charset="0"/>
                    <a:ea typeface="微软雅黑" pitchFamily="34" charset="-122"/>
                    <a:cs typeface="Times New Roman" pitchFamily="18" charset="0"/>
                  </a:rPr>
                  <a:t>a4=13</a:t>
                </a:r>
              </a:p>
            </p:txBody>
          </p:sp>
          <p:sp>
            <p:nvSpPr>
              <p:cNvPr id="47" name="Line 26"/>
              <p:cNvSpPr>
                <a:spLocks noChangeShapeType="1"/>
              </p:cNvSpPr>
              <p:nvPr/>
            </p:nvSpPr>
            <p:spPr bwMode="auto">
              <a:xfrm>
                <a:off x="0" y="92"/>
                <a:ext cx="384" cy="24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2" name="Group 27"/>
            <p:cNvGrpSpPr>
              <a:grpSpLocks/>
            </p:cNvGrpSpPr>
            <p:nvPr/>
          </p:nvGrpSpPr>
          <p:grpSpPr bwMode="auto">
            <a:xfrm>
              <a:off x="808" y="816"/>
              <a:ext cx="533" cy="320"/>
              <a:chOff x="0" y="0"/>
              <a:chExt cx="533" cy="320"/>
            </a:xfrm>
          </p:grpSpPr>
          <p:sp>
            <p:nvSpPr>
              <p:cNvPr id="44" name="Rectangle 28"/>
              <p:cNvSpPr>
                <a:spLocks noChangeArrowheads="1"/>
              </p:cNvSpPr>
              <p:nvPr/>
            </p:nvSpPr>
            <p:spPr bwMode="auto">
              <a:xfrm>
                <a:off x="80" y="116"/>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a5=12</a:t>
                </a:r>
              </a:p>
            </p:txBody>
          </p:sp>
          <p:sp>
            <p:nvSpPr>
              <p:cNvPr id="45" name="Line 29"/>
              <p:cNvSpPr>
                <a:spLocks noChangeShapeType="1"/>
              </p:cNvSpPr>
              <p:nvPr/>
            </p:nvSpPr>
            <p:spPr bwMode="auto">
              <a:xfrm flipV="1">
                <a:off x="0" y="0"/>
                <a:ext cx="384"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3" name="Group 30"/>
            <p:cNvGrpSpPr>
              <a:grpSpLocks/>
            </p:cNvGrpSpPr>
            <p:nvPr/>
          </p:nvGrpSpPr>
          <p:grpSpPr bwMode="auto">
            <a:xfrm>
              <a:off x="888" y="1224"/>
              <a:ext cx="576" cy="204"/>
              <a:chOff x="0" y="0"/>
              <a:chExt cx="576" cy="204"/>
            </a:xfrm>
          </p:grpSpPr>
          <p:sp>
            <p:nvSpPr>
              <p:cNvPr id="42" name="Rectangle 31"/>
              <p:cNvSpPr>
                <a:spLocks noChangeArrowheads="1"/>
              </p:cNvSpPr>
              <p:nvPr/>
            </p:nvSpPr>
            <p:spPr bwMode="auto">
              <a:xfrm>
                <a:off x="72"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a6=7</a:t>
                </a:r>
              </a:p>
            </p:txBody>
          </p:sp>
          <p:sp>
            <p:nvSpPr>
              <p:cNvPr id="43" name="Line 32"/>
              <p:cNvSpPr>
                <a:spLocks noChangeShapeType="1"/>
              </p:cNvSpPr>
              <p:nvPr/>
            </p:nvSpPr>
            <p:spPr bwMode="auto">
              <a:xfrm>
                <a:off x="0" y="24"/>
                <a:ext cx="576"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4" name="Group 33"/>
            <p:cNvGrpSpPr>
              <a:grpSpLocks/>
            </p:cNvGrpSpPr>
            <p:nvPr/>
          </p:nvGrpSpPr>
          <p:grpSpPr bwMode="auto">
            <a:xfrm>
              <a:off x="1512" y="0"/>
              <a:ext cx="480" cy="204"/>
              <a:chOff x="0" y="0"/>
              <a:chExt cx="480" cy="204"/>
            </a:xfrm>
          </p:grpSpPr>
          <p:sp>
            <p:nvSpPr>
              <p:cNvPr id="40" name="Rectangle 34"/>
              <p:cNvSpPr>
                <a:spLocks noChangeArrowheads="1"/>
              </p:cNvSpPr>
              <p:nvPr/>
            </p:nvSpPr>
            <p:spPr bwMode="auto">
              <a:xfrm>
                <a:off x="0"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a7=8</a:t>
                </a:r>
              </a:p>
            </p:txBody>
          </p:sp>
          <p:sp>
            <p:nvSpPr>
              <p:cNvPr id="41" name="Line 35"/>
              <p:cNvSpPr>
                <a:spLocks noChangeShapeType="1"/>
              </p:cNvSpPr>
              <p:nvPr/>
            </p:nvSpPr>
            <p:spPr bwMode="auto">
              <a:xfrm>
                <a:off x="0" y="192"/>
                <a:ext cx="480"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5" name="Group 36"/>
            <p:cNvGrpSpPr>
              <a:grpSpLocks/>
            </p:cNvGrpSpPr>
            <p:nvPr/>
          </p:nvGrpSpPr>
          <p:grpSpPr bwMode="auto">
            <a:xfrm>
              <a:off x="1432" y="540"/>
              <a:ext cx="480" cy="204"/>
              <a:chOff x="0" y="0"/>
              <a:chExt cx="480" cy="204"/>
            </a:xfrm>
          </p:grpSpPr>
          <p:sp>
            <p:nvSpPr>
              <p:cNvPr id="38" name="Rectangle 37"/>
              <p:cNvSpPr>
                <a:spLocks noChangeArrowheads="1"/>
              </p:cNvSpPr>
              <p:nvPr/>
            </p:nvSpPr>
            <p:spPr bwMode="auto">
              <a:xfrm>
                <a:off x="0"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a9=6</a:t>
                </a:r>
              </a:p>
            </p:txBody>
          </p:sp>
          <p:sp>
            <p:nvSpPr>
              <p:cNvPr id="39" name="Line 38"/>
              <p:cNvSpPr>
                <a:spLocks noChangeShapeType="1"/>
              </p:cNvSpPr>
              <p:nvPr/>
            </p:nvSpPr>
            <p:spPr bwMode="auto">
              <a:xfrm>
                <a:off x="0" y="192"/>
                <a:ext cx="480"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6" name="Group 39"/>
            <p:cNvGrpSpPr>
              <a:grpSpLocks/>
            </p:cNvGrpSpPr>
            <p:nvPr/>
          </p:nvGrpSpPr>
          <p:grpSpPr bwMode="auto">
            <a:xfrm>
              <a:off x="1651" y="848"/>
              <a:ext cx="581" cy="304"/>
              <a:chOff x="0" y="0"/>
              <a:chExt cx="581" cy="304"/>
            </a:xfrm>
          </p:grpSpPr>
          <p:sp>
            <p:nvSpPr>
              <p:cNvPr id="36" name="Rectangle 40"/>
              <p:cNvSpPr>
                <a:spLocks noChangeArrowheads="1"/>
              </p:cNvSpPr>
              <p:nvPr/>
            </p:nvSpPr>
            <p:spPr bwMode="auto">
              <a:xfrm>
                <a:off x="105" y="100"/>
                <a:ext cx="47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a10=11</a:t>
                </a:r>
              </a:p>
            </p:txBody>
          </p:sp>
          <p:sp>
            <p:nvSpPr>
              <p:cNvPr id="37" name="Line 41"/>
              <p:cNvSpPr>
                <a:spLocks noChangeShapeType="1"/>
              </p:cNvSpPr>
              <p:nvPr/>
            </p:nvSpPr>
            <p:spPr bwMode="auto">
              <a:xfrm flipV="1">
                <a:off x="0" y="0"/>
                <a:ext cx="384"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7" name="Group 42"/>
            <p:cNvGrpSpPr>
              <a:grpSpLocks/>
            </p:cNvGrpSpPr>
            <p:nvPr/>
          </p:nvGrpSpPr>
          <p:grpSpPr bwMode="auto">
            <a:xfrm>
              <a:off x="2208" y="544"/>
              <a:ext cx="544" cy="204"/>
              <a:chOff x="0" y="0"/>
              <a:chExt cx="544" cy="204"/>
            </a:xfrm>
          </p:grpSpPr>
          <p:sp>
            <p:nvSpPr>
              <p:cNvPr id="34" name="Rectangle 43"/>
              <p:cNvSpPr>
                <a:spLocks noChangeArrowheads="1"/>
              </p:cNvSpPr>
              <p:nvPr/>
            </p:nvSpPr>
            <p:spPr bwMode="auto">
              <a:xfrm>
                <a:off x="0"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a12=5</a:t>
                </a:r>
              </a:p>
            </p:txBody>
          </p:sp>
          <p:sp>
            <p:nvSpPr>
              <p:cNvPr id="35" name="Line 44"/>
              <p:cNvSpPr>
                <a:spLocks noChangeShapeType="1"/>
              </p:cNvSpPr>
              <p:nvPr/>
            </p:nvSpPr>
            <p:spPr bwMode="auto">
              <a:xfrm>
                <a:off x="0" y="192"/>
                <a:ext cx="54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8" name="Group 45"/>
            <p:cNvGrpSpPr>
              <a:grpSpLocks/>
            </p:cNvGrpSpPr>
            <p:nvPr/>
          </p:nvGrpSpPr>
          <p:grpSpPr bwMode="auto">
            <a:xfrm>
              <a:off x="1464" y="288"/>
              <a:ext cx="672" cy="336"/>
              <a:chOff x="0" y="0"/>
              <a:chExt cx="672" cy="336"/>
            </a:xfrm>
          </p:grpSpPr>
          <p:sp>
            <p:nvSpPr>
              <p:cNvPr id="32" name="Rectangle 46"/>
              <p:cNvSpPr>
                <a:spLocks noChangeArrowheads="1"/>
              </p:cNvSpPr>
              <p:nvPr/>
            </p:nvSpPr>
            <p:spPr bwMode="auto">
              <a:xfrm>
                <a:off x="264" y="8"/>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a8=4</a:t>
                </a:r>
              </a:p>
            </p:txBody>
          </p:sp>
          <p:sp>
            <p:nvSpPr>
              <p:cNvPr id="33" name="Line 47"/>
              <p:cNvSpPr>
                <a:spLocks noChangeShapeType="1"/>
              </p:cNvSpPr>
              <p:nvPr/>
            </p:nvSpPr>
            <p:spPr bwMode="auto">
              <a:xfrm>
                <a:off x="0" y="0"/>
                <a:ext cx="576" cy="33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9" name="Group 48"/>
            <p:cNvGrpSpPr>
              <a:grpSpLocks/>
            </p:cNvGrpSpPr>
            <p:nvPr/>
          </p:nvGrpSpPr>
          <p:grpSpPr bwMode="auto">
            <a:xfrm>
              <a:off x="2256" y="248"/>
              <a:ext cx="693" cy="376"/>
              <a:chOff x="0" y="0"/>
              <a:chExt cx="693" cy="376"/>
            </a:xfrm>
          </p:grpSpPr>
          <p:sp>
            <p:nvSpPr>
              <p:cNvPr id="30" name="Rectangle 49"/>
              <p:cNvSpPr>
                <a:spLocks noChangeArrowheads="1"/>
              </p:cNvSpPr>
              <p:nvPr/>
            </p:nvSpPr>
            <p:spPr bwMode="auto">
              <a:xfrm>
                <a:off x="240"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a11=2</a:t>
                </a:r>
              </a:p>
            </p:txBody>
          </p:sp>
          <p:sp>
            <p:nvSpPr>
              <p:cNvPr id="31" name="Line 50"/>
              <p:cNvSpPr>
                <a:spLocks noChangeShapeType="1"/>
              </p:cNvSpPr>
              <p:nvPr/>
            </p:nvSpPr>
            <p:spPr bwMode="auto">
              <a:xfrm>
                <a:off x="0" y="0"/>
                <a:ext cx="616" cy="37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sp>
        <p:nvSpPr>
          <p:cNvPr id="8" name="Rectangle 51"/>
          <p:cNvSpPr>
            <a:spLocks noChangeArrowheads="1"/>
          </p:cNvSpPr>
          <p:nvPr/>
        </p:nvSpPr>
        <p:spPr bwMode="auto">
          <a:xfrm>
            <a:off x="3438526" y="5478463"/>
            <a:ext cx="22669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1600" dirty="0">
                <a:latin typeface="Microsoft YaHei" charset="0"/>
                <a:ea typeface="Microsoft YaHei" charset="0"/>
                <a:cs typeface="Microsoft YaHei" charset="0"/>
              </a:rPr>
              <a:t>图</a:t>
            </a:r>
            <a:r>
              <a:rPr lang="en-US" altLang="zh-CN" sz="1600" dirty="0">
                <a:latin typeface="Microsoft YaHei" charset="0"/>
                <a:ea typeface="Microsoft YaHei" charset="0"/>
                <a:cs typeface="Microsoft YaHei" charset="0"/>
              </a:rPr>
              <a:t>7-24  </a:t>
            </a:r>
            <a:r>
              <a:rPr lang="zh-CN" altLang="en-US" sz="1600" dirty="0">
                <a:latin typeface="Microsoft YaHei" charset="0"/>
                <a:ea typeface="Microsoft YaHei" charset="0"/>
                <a:cs typeface="Microsoft YaHei" charset="0"/>
              </a:rPr>
              <a:t>一个</a:t>
            </a:r>
            <a:r>
              <a:rPr lang="en-US" sz="1600" dirty="0">
                <a:latin typeface="Microsoft YaHei" charset="0"/>
                <a:ea typeface="Microsoft YaHei" charset="0"/>
                <a:cs typeface="Microsoft YaHei" charset="0"/>
              </a:rPr>
              <a:t>AOE</a:t>
            </a:r>
            <a:r>
              <a:rPr lang="zh-CN" altLang="en-US" sz="1600" dirty="0">
                <a:latin typeface="Microsoft YaHei" charset="0"/>
                <a:ea typeface="Microsoft YaHei" charset="0"/>
                <a:cs typeface="Microsoft YaHei" charset="0"/>
              </a:rPr>
              <a:t>网</a:t>
            </a:r>
          </a:p>
        </p:txBody>
      </p:sp>
    </p:spTree>
    <p:extLst>
      <p:ext uri="{BB962C8B-B14F-4D97-AF65-F5344CB8AC3E}">
        <p14:creationId xmlns:p14="http://schemas.microsoft.com/office/powerpoint/2010/main" val="350574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关键路径 </a:t>
            </a:r>
            <a:r>
              <a:rPr lang="en-US" altLang="zh-CN" dirty="0">
                <a:latin typeface="微软雅黑" panose="020B0503020204020204" pitchFamily="34" charset="-122"/>
              </a:rPr>
              <a:t>(Critical Path)</a:t>
            </a:r>
            <a:endParaRPr lang="zh-CN" altLang="en-US" dirty="0"/>
          </a:p>
        </p:txBody>
      </p:sp>
      <p:sp>
        <p:nvSpPr>
          <p:cNvPr id="3" name="内容占位符 2"/>
          <p:cNvSpPr>
            <a:spLocks noGrp="1"/>
          </p:cNvSpPr>
          <p:nvPr>
            <p:ph idx="1"/>
          </p:nvPr>
        </p:nvSpPr>
        <p:spPr>
          <a:xfrm>
            <a:off x="340469" y="976838"/>
            <a:ext cx="8618706" cy="5063602"/>
          </a:xfrm>
        </p:spPr>
        <p:txBody>
          <a:bodyPr>
            <a:normAutofit/>
          </a:bodyPr>
          <a:lstStyle/>
          <a:p>
            <a:pPr>
              <a:lnSpc>
                <a:spcPct val="150000"/>
              </a:lnSpc>
              <a:spcBef>
                <a:spcPts val="1200"/>
              </a:spcBef>
            </a:pPr>
            <a:r>
              <a:rPr lang="zh-CN" altLang="en-US" sz="2000" dirty="0">
                <a:solidFill>
                  <a:srgbClr val="0000FF"/>
                </a:solidFill>
                <a:latin typeface="Times New Roman" pitchFamily="18" charset="0"/>
                <a:cs typeface="Times New Roman" pitchFamily="18" charset="0"/>
              </a:rPr>
              <a:t>与</a:t>
            </a:r>
            <a:r>
              <a:rPr lang="en-US" altLang="zh-CN" sz="2000" dirty="0">
                <a:solidFill>
                  <a:srgbClr val="0000FF"/>
                </a:solidFill>
                <a:latin typeface="Times New Roman" pitchFamily="18" charset="0"/>
                <a:cs typeface="Times New Roman" pitchFamily="18" charset="0"/>
              </a:rPr>
              <a:t>AOE</a:t>
            </a:r>
            <a:r>
              <a:rPr lang="zh-CN" altLang="en-US" sz="2000" dirty="0">
                <a:solidFill>
                  <a:srgbClr val="0000FF"/>
                </a:solidFill>
                <a:latin typeface="Times New Roman" pitchFamily="18" charset="0"/>
                <a:cs typeface="Times New Roman" pitchFamily="18" charset="0"/>
              </a:rPr>
              <a:t>有关的研究问题</a:t>
            </a:r>
          </a:p>
          <a:p>
            <a:pPr marL="533400" lvl="1" indent="0">
              <a:lnSpc>
                <a:spcPct val="150000"/>
              </a:lnSpc>
              <a:spcBef>
                <a:spcPts val="1200"/>
              </a:spcBef>
              <a:buFont typeface="Wingdings" pitchFamily="2" charset="2"/>
              <a:buNone/>
            </a:pPr>
            <a:r>
              <a:rPr lang="zh-CN" altLang="en-US" dirty="0">
                <a:solidFill>
                  <a:schemeClr val="folHlink"/>
                </a:solidFill>
                <a:latin typeface="Times New Roman" pitchFamily="18" charset="0"/>
                <a:cs typeface="Times New Roman" pitchFamily="18" charset="0"/>
              </a:rPr>
              <a:t>◆</a:t>
            </a:r>
            <a:r>
              <a:rPr lang="zh-CN" altLang="en-US" dirty="0">
                <a:latin typeface="Times New Roman" pitchFamily="18" charset="0"/>
                <a:cs typeface="Times New Roman" pitchFamily="18" charset="0"/>
              </a:rPr>
              <a:t> 完成整个工程至少需要多少时间</a:t>
            </a:r>
            <a:r>
              <a:rPr lang="en-US" altLang="zh-CN" dirty="0">
                <a:latin typeface="Times New Roman" pitchFamily="18" charset="0"/>
                <a:cs typeface="Times New Roman" pitchFamily="18" charset="0"/>
              </a:rPr>
              <a:t>?</a:t>
            </a:r>
          </a:p>
          <a:p>
            <a:pPr marL="533400" lvl="1" indent="0">
              <a:lnSpc>
                <a:spcPct val="150000"/>
              </a:lnSpc>
              <a:spcBef>
                <a:spcPts val="1200"/>
              </a:spcBef>
              <a:buFont typeface="Wingdings" pitchFamily="2" charset="2"/>
              <a:buNone/>
            </a:pPr>
            <a:r>
              <a:rPr lang="en-US" altLang="zh-CN" dirty="0">
                <a:solidFill>
                  <a:schemeClr val="folHlink"/>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哪些活动是影响工程进度</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费用</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的关键</a:t>
            </a:r>
            <a:r>
              <a:rPr lang="en-US" altLang="zh-CN" dirty="0">
                <a:latin typeface="Times New Roman" pitchFamily="18" charset="0"/>
                <a:cs typeface="Times New Roman" pitchFamily="18" charset="0"/>
              </a:rPr>
              <a:t>?</a:t>
            </a:r>
          </a:p>
          <a:p>
            <a:pPr marL="0" indent="0">
              <a:lnSpc>
                <a:spcPct val="150000"/>
              </a:lnSpc>
              <a:spcBef>
                <a:spcPts val="1200"/>
              </a:spcBef>
              <a:buFont typeface="Wingdings" pitchFamily="2" charset="2"/>
              <a:buNone/>
            </a:pPr>
            <a:r>
              <a:rPr lang="en-US" altLang="zh-CN" sz="2000" dirty="0">
                <a:solidFill>
                  <a:schemeClr val="folHlink"/>
                </a:solidFill>
                <a:latin typeface="Times New Roman" pitchFamily="18" charset="0"/>
                <a:cs typeface="Times New Roman" pitchFamily="18" charset="0"/>
              </a:rPr>
              <a:t>    </a:t>
            </a:r>
            <a:r>
              <a:rPr lang="zh-CN" altLang="en-US" sz="2000" dirty="0">
                <a:solidFill>
                  <a:srgbClr val="FF0000"/>
                </a:solidFill>
                <a:latin typeface="Times New Roman" pitchFamily="18" charset="0"/>
                <a:cs typeface="Times New Roman" pitchFamily="18" charset="0"/>
              </a:rPr>
              <a:t>工程完成最短时间</a:t>
            </a:r>
            <a:r>
              <a:rPr lang="zh-CN" altLang="en-US" sz="2000" dirty="0">
                <a:latin typeface="Times New Roman" pitchFamily="18" charset="0"/>
                <a:cs typeface="Times New Roman" pitchFamily="18" charset="0"/>
              </a:rPr>
              <a:t>：从起点到终点的最长路径长度</a:t>
            </a:r>
            <a:r>
              <a:rPr lang="en-US" altLang="zh-CN" sz="2000" dirty="0">
                <a:latin typeface="Times New Roman" pitchFamily="18" charset="0"/>
                <a:cs typeface="Times New Roman" pitchFamily="18" charset="0"/>
              </a:rPr>
              <a:t>(</a:t>
            </a:r>
            <a:r>
              <a:rPr lang="zh-CN" altLang="en-US" sz="2000" dirty="0">
                <a:solidFill>
                  <a:srgbClr val="0000FF"/>
                </a:solidFill>
                <a:latin typeface="Times New Roman" pitchFamily="18" charset="0"/>
                <a:cs typeface="Times New Roman" pitchFamily="18" charset="0"/>
              </a:rPr>
              <a:t>路径上各活动持续时间之和</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。长度最长的路径称为</a:t>
            </a:r>
            <a:r>
              <a:rPr lang="zh-CN" altLang="en-US" sz="2000" dirty="0">
                <a:solidFill>
                  <a:srgbClr val="FF0000"/>
                </a:solidFill>
                <a:latin typeface="Times New Roman" pitchFamily="18" charset="0"/>
                <a:cs typeface="Times New Roman" pitchFamily="18" charset="0"/>
              </a:rPr>
              <a:t>关键路径</a:t>
            </a:r>
            <a:r>
              <a:rPr lang="zh-CN" altLang="en-US" sz="2000" dirty="0">
                <a:latin typeface="Times New Roman" pitchFamily="18" charset="0"/>
                <a:cs typeface="Times New Roman" pitchFamily="18" charset="0"/>
              </a:rPr>
              <a:t>，</a:t>
            </a:r>
            <a:r>
              <a:rPr lang="zh-CN" altLang="en-US" sz="2000" dirty="0">
                <a:solidFill>
                  <a:srgbClr val="FF0000"/>
                </a:solidFill>
                <a:latin typeface="Times New Roman" pitchFamily="18" charset="0"/>
                <a:cs typeface="Times New Roman" pitchFamily="18" charset="0"/>
              </a:rPr>
              <a:t>关键路径</a:t>
            </a:r>
            <a:r>
              <a:rPr lang="zh-CN" altLang="en-US" sz="2000" dirty="0">
                <a:latin typeface="Times New Roman" pitchFamily="18" charset="0"/>
                <a:cs typeface="Times New Roman" pitchFamily="18" charset="0"/>
              </a:rPr>
              <a:t>上的活动称为</a:t>
            </a:r>
            <a:r>
              <a:rPr lang="zh-CN" altLang="en-US" sz="2000" dirty="0">
                <a:solidFill>
                  <a:srgbClr val="FF0000"/>
                </a:solidFill>
                <a:latin typeface="Times New Roman" pitchFamily="18" charset="0"/>
                <a:cs typeface="Times New Roman" pitchFamily="18" charset="0"/>
              </a:rPr>
              <a:t>关键活动</a:t>
            </a:r>
            <a:r>
              <a:rPr lang="zh-CN" altLang="en-US" sz="2000" dirty="0">
                <a:latin typeface="Times New Roman" pitchFamily="18" charset="0"/>
                <a:cs typeface="Times New Roman" pitchFamily="18" charset="0"/>
              </a:rPr>
              <a:t>。关键活动是影响整个工程的关键。</a:t>
            </a:r>
          </a:p>
          <a:p>
            <a:pPr marL="0" indent="0">
              <a:lnSpc>
                <a:spcPct val="150000"/>
              </a:lnSpc>
              <a:spcBef>
                <a:spcPts val="1200"/>
              </a:spcBef>
              <a:buFont typeface="Wingdings" pitchFamily="2" charset="2"/>
              <a:buNone/>
            </a:pPr>
            <a:r>
              <a:rPr lang="zh-CN" altLang="en-US" sz="2000" dirty="0">
                <a:latin typeface="Times New Roman" pitchFamily="18" charset="0"/>
                <a:cs typeface="Times New Roman" pitchFamily="18" charset="0"/>
              </a:rPr>
              <a:t>        设</a:t>
            </a:r>
            <a:r>
              <a:rPr lang="en-US" altLang="zh-CN" sz="2000" dirty="0">
                <a:latin typeface="Times New Roman" pitchFamily="18" charset="0"/>
                <a:cs typeface="Times New Roman" pitchFamily="18" charset="0"/>
              </a:rPr>
              <a:t>v</a:t>
            </a:r>
            <a:r>
              <a:rPr lang="en-US" altLang="zh-CN" sz="2000" baseline="-20000" dirty="0">
                <a:latin typeface="Times New Roman" pitchFamily="18" charset="0"/>
                <a:cs typeface="Times New Roman" pitchFamily="18" charset="0"/>
              </a:rPr>
              <a:t>0</a:t>
            </a:r>
            <a:r>
              <a:rPr lang="zh-CN" altLang="en-US" sz="2000" dirty="0">
                <a:latin typeface="Times New Roman" pitchFamily="18" charset="0"/>
                <a:cs typeface="Times New Roman" pitchFamily="18" charset="0"/>
              </a:rPr>
              <a:t>是起点，从</a:t>
            </a:r>
            <a:r>
              <a:rPr lang="en-US" altLang="zh-CN" sz="2000" dirty="0">
                <a:latin typeface="Times New Roman" pitchFamily="18" charset="0"/>
                <a:cs typeface="Times New Roman" pitchFamily="18" charset="0"/>
              </a:rPr>
              <a:t>v</a:t>
            </a:r>
            <a:r>
              <a:rPr lang="en-US" altLang="zh-CN" sz="2000" baseline="-20000" dirty="0">
                <a:latin typeface="Times New Roman" pitchFamily="18" charset="0"/>
                <a:cs typeface="Times New Roman" pitchFamily="18" charset="0"/>
              </a:rPr>
              <a:t>0</a:t>
            </a:r>
            <a:r>
              <a:rPr lang="zh-CN" altLang="en-US" sz="2000" dirty="0">
                <a:latin typeface="Times New Roman" pitchFamily="18" charset="0"/>
                <a:cs typeface="Times New Roman" pitchFamily="18" charset="0"/>
              </a:rPr>
              <a:t>到</a:t>
            </a:r>
            <a:r>
              <a:rPr lang="en-US" altLang="zh-CN" sz="2000" dirty="0">
                <a:latin typeface="Times New Roman" pitchFamily="18" charset="0"/>
                <a:cs typeface="Times New Roman" pitchFamily="18" charset="0"/>
              </a:rPr>
              <a:t>v</a:t>
            </a:r>
            <a:r>
              <a:rPr lang="en-US" altLang="zh-CN" sz="2000" baseline="-20000" dirty="0">
                <a:latin typeface="Times New Roman" pitchFamily="18" charset="0"/>
                <a:cs typeface="Times New Roman" pitchFamily="18" charset="0"/>
              </a:rPr>
              <a:t>i</a:t>
            </a:r>
            <a:r>
              <a:rPr lang="zh-CN" altLang="en-US" sz="2000" dirty="0">
                <a:latin typeface="Times New Roman" pitchFamily="18" charset="0"/>
                <a:cs typeface="Times New Roman" pitchFamily="18" charset="0"/>
              </a:rPr>
              <a:t>的</a:t>
            </a:r>
            <a:r>
              <a:rPr lang="zh-CN" altLang="en-US" sz="2000" dirty="0">
                <a:solidFill>
                  <a:srgbClr val="0000FF"/>
                </a:solidFill>
                <a:latin typeface="Times New Roman" pitchFamily="18" charset="0"/>
                <a:cs typeface="Times New Roman" pitchFamily="18" charset="0"/>
              </a:rPr>
              <a:t>最长路径长度</a:t>
            </a:r>
            <a:r>
              <a:rPr lang="zh-CN" altLang="en-US" sz="2000" dirty="0">
                <a:latin typeface="Times New Roman" pitchFamily="18" charset="0"/>
                <a:cs typeface="Times New Roman" pitchFamily="18" charset="0"/>
              </a:rPr>
              <a:t>称为事件</a:t>
            </a:r>
            <a:r>
              <a:rPr lang="en-US" altLang="zh-CN" sz="2000" dirty="0">
                <a:latin typeface="Times New Roman" pitchFamily="18" charset="0"/>
                <a:cs typeface="Times New Roman" pitchFamily="18" charset="0"/>
              </a:rPr>
              <a:t>v</a:t>
            </a:r>
            <a:r>
              <a:rPr lang="en-US" altLang="zh-CN" sz="2000" baseline="-20000" dirty="0">
                <a:latin typeface="Times New Roman" pitchFamily="18" charset="0"/>
                <a:cs typeface="Times New Roman" pitchFamily="18" charset="0"/>
              </a:rPr>
              <a:t>i</a:t>
            </a:r>
            <a:r>
              <a:rPr lang="zh-CN" altLang="en-US" sz="2000" dirty="0">
                <a:latin typeface="Times New Roman" pitchFamily="18" charset="0"/>
                <a:cs typeface="Times New Roman" pitchFamily="18" charset="0"/>
              </a:rPr>
              <a:t>的</a:t>
            </a:r>
            <a:r>
              <a:rPr lang="zh-CN" altLang="en-US" sz="2000" dirty="0">
                <a:solidFill>
                  <a:srgbClr val="FF0000"/>
                </a:solidFill>
                <a:latin typeface="Times New Roman" pitchFamily="18" charset="0"/>
                <a:cs typeface="Times New Roman" pitchFamily="18" charset="0"/>
              </a:rPr>
              <a:t>最早发生时间</a:t>
            </a:r>
            <a:r>
              <a:rPr lang="zh-CN" altLang="en-US" sz="2000" dirty="0">
                <a:latin typeface="Times New Roman" pitchFamily="18" charset="0"/>
                <a:cs typeface="Times New Roman" pitchFamily="18" charset="0"/>
              </a:rPr>
              <a:t>，即是以</a:t>
            </a:r>
            <a:r>
              <a:rPr lang="en-US" altLang="zh-CN" sz="2000" dirty="0">
                <a:latin typeface="Times New Roman" pitchFamily="18" charset="0"/>
                <a:cs typeface="Times New Roman" pitchFamily="18" charset="0"/>
              </a:rPr>
              <a:t>v</a:t>
            </a:r>
            <a:r>
              <a:rPr lang="en-US" altLang="zh-CN" sz="2000" baseline="-20000" dirty="0">
                <a:latin typeface="Times New Roman" pitchFamily="18" charset="0"/>
                <a:cs typeface="Times New Roman" pitchFamily="18" charset="0"/>
              </a:rPr>
              <a:t>i</a:t>
            </a:r>
            <a:r>
              <a:rPr lang="zh-CN" altLang="en-US" sz="2000" dirty="0">
                <a:latin typeface="Times New Roman" pitchFamily="18" charset="0"/>
                <a:cs typeface="Times New Roman" pitchFamily="18" charset="0"/>
              </a:rPr>
              <a:t>为尾的所有活动的最早发生时间。</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36</a:t>
            </a:fld>
            <a:endParaRPr lang="zh-CN" altLang="en-US" dirty="0"/>
          </a:p>
        </p:txBody>
      </p:sp>
    </p:spTree>
    <p:extLst>
      <p:ext uri="{BB962C8B-B14F-4D97-AF65-F5344CB8AC3E}">
        <p14:creationId xmlns:p14="http://schemas.microsoft.com/office/powerpoint/2010/main" val="3409831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关键路径 </a:t>
            </a:r>
            <a:r>
              <a:rPr lang="en-US" altLang="zh-CN" dirty="0">
                <a:latin typeface="微软雅黑" panose="020B0503020204020204" pitchFamily="34" charset="-122"/>
              </a:rPr>
              <a:t>(Critical Path)</a:t>
            </a:r>
            <a:endParaRPr lang="zh-CN" altLang="en-US" dirty="0"/>
          </a:p>
        </p:txBody>
      </p:sp>
      <p:sp>
        <p:nvSpPr>
          <p:cNvPr id="3" name="内容占位符 2"/>
          <p:cNvSpPr>
            <a:spLocks noGrp="1"/>
          </p:cNvSpPr>
          <p:nvPr>
            <p:ph idx="1"/>
          </p:nvPr>
        </p:nvSpPr>
        <p:spPr/>
        <p:txBody>
          <a:bodyPr>
            <a:normAutofit/>
          </a:bodyPr>
          <a:lstStyle/>
          <a:p>
            <a:pPr marL="0" lvl="1" indent="0" fontAlgn="base">
              <a:lnSpc>
                <a:spcPct val="150000"/>
              </a:lnSpc>
              <a:spcBef>
                <a:spcPts val="6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若活动</a:t>
            </a:r>
            <a:r>
              <a:rPr lang="en-US" altLang="zh-CN" dirty="0" err="1">
                <a:solidFill>
                  <a:srgbClr val="FF0000"/>
                </a:solidFill>
                <a:latin typeface="Times New Roman" pitchFamily="18" charset="0"/>
                <a:cs typeface="Times New Roman" pitchFamily="18" charset="0"/>
              </a:rPr>
              <a:t>ai</a:t>
            </a:r>
            <a:r>
              <a:rPr lang="zh-CN" altLang="en-US" dirty="0">
                <a:latin typeface="Times New Roman" pitchFamily="18" charset="0"/>
                <a:cs typeface="Times New Roman" pitchFamily="18" charset="0"/>
              </a:rPr>
              <a:t>是弧</a:t>
            </a:r>
            <a:r>
              <a:rPr lang="en-US" altLang="zh-CN" dirty="0">
                <a:latin typeface="Times New Roman" pitchFamily="18" charset="0"/>
                <a:cs typeface="Times New Roman" pitchFamily="18" charset="0"/>
              </a:rPr>
              <a:t>&lt;</a:t>
            </a:r>
            <a:r>
              <a:rPr lang="en-US" altLang="zh-CN" dirty="0">
                <a:solidFill>
                  <a:srgbClr val="FF0000"/>
                </a:solidFill>
                <a:latin typeface="Times New Roman" pitchFamily="18" charset="0"/>
                <a:cs typeface="Times New Roman" pitchFamily="18" charset="0"/>
              </a:rPr>
              <a:t>j, k</a:t>
            </a:r>
            <a:r>
              <a:rPr lang="en-US" altLang="zh-CN" dirty="0">
                <a:latin typeface="Times New Roman" pitchFamily="18" charset="0"/>
                <a:cs typeface="Times New Roman" pitchFamily="18" charset="0"/>
              </a:rPr>
              <a:t>&gt;</a:t>
            </a:r>
            <a:r>
              <a:rPr lang="zh-CN" altLang="en-US" dirty="0">
                <a:latin typeface="Times New Roman" pitchFamily="18" charset="0"/>
                <a:cs typeface="Times New Roman" pitchFamily="18" charset="0"/>
              </a:rPr>
              <a:t>，持续时间是</a:t>
            </a:r>
            <a:r>
              <a:rPr lang="en-US" altLang="zh-CN" dirty="0" err="1">
                <a:latin typeface="Times New Roman" pitchFamily="18" charset="0"/>
                <a:cs typeface="Times New Roman" pitchFamily="18" charset="0"/>
              </a:rPr>
              <a:t>dut</a:t>
            </a:r>
            <a:r>
              <a:rPr lang="en-US" altLang="zh-CN" dirty="0">
                <a:latin typeface="Times New Roman" pitchFamily="18" charset="0"/>
                <a:cs typeface="Times New Roman" pitchFamily="18" charset="0"/>
              </a:rPr>
              <a:t>(&lt;</a:t>
            </a:r>
            <a:r>
              <a:rPr lang="en-US" altLang="zh-CN" dirty="0">
                <a:solidFill>
                  <a:srgbClr val="FF0000"/>
                </a:solidFill>
                <a:latin typeface="Times New Roman" pitchFamily="18" charset="0"/>
                <a:cs typeface="Times New Roman" pitchFamily="18" charset="0"/>
              </a:rPr>
              <a:t>j, k</a:t>
            </a:r>
            <a:r>
              <a:rPr lang="en-US" altLang="zh-CN" dirty="0">
                <a:latin typeface="Times New Roman" pitchFamily="18" charset="0"/>
                <a:cs typeface="Times New Roman" pitchFamily="18" charset="0"/>
              </a:rPr>
              <a:t>&gt;)</a:t>
            </a:r>
            <a:r>
              <a:rPr lang="zh-CN" altLang="en-US" dirty="0">
                <a:latin typeface="Times New Roman" pitchFamily="18" charset="0"/>
                <a:cs typeface="Times New Roman" pitchFamily="18" charset="0"/>
              </a:rPr>
              <a:t>，设：</a:t>
            </a:r>
          </a:p>
          <a:p>
            <a:pPr marL="0" lvl="1" indent="0" fontAlgn="base">
              <a:lnSpc>
                <a:spcPct val="150000"/>
              </a:lnSpc>
              <a:spcBef>
                <a:spcPts val="6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e(i)</a:t>
            </a:r>
            <a:r>
              <a:rPr lang="zh-CN" altLang="en-US" dirty="0">
                <a:latin typeface="Times New Roman" pitchFamily="18" charset="0"/>
                <a:cs typeface="Times New Roman" pitchFamily="18" charset="0"/>
              </a:rPr>
              <a:t>：表示活动</a:t>
            </a:r>
            <a:r>
              <a:rPr lang="en-US" altLang="zh-CN" dirty="0" err="1">
                <a:latin typeface="Times New Roman" pitchFamily="18" charset="0"/>
                <a:cs typeface="Times New Roman" pitchFamily="18" charset="0"/>
              </a:rPr>
              <a:t>ai</a:t>
            </a:r>
            <a:r>
              <a:rPr lang="zh-CN" altLang="en-US" dirty="0">
                <a:latin typeface="Times New Roman" pitchFamily="18" charset="0"/>
                <a:cs typeface="Times New Roman" pitchFamily="18" charset="0"/>
              </a:rPr>
              <a:t>的最早开始时间；</a:t>
            </a:r>
            <a:endParaRPr lang="en-US" altLang="zh-CN" dirty="0">
              <a:latin typeface="Times New Roman" pitchFamily="18" charset="0"/>
              <a:cs typeface="Times New Roman" pitchFamily="18" charset="0"/>
            </a:endParaRPr>
          </a:p>
          <a:p>
            <a:pPr marL="0" lvl="1" indent="0" fontAlgn="base">
              <a:lnSpc>
                <a:spcPct val="150000"/>
              </a:lnSpc>
              <a:spcBef>
                <a:spcPts val="6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a:t>
            </a:r>
            <a:r>
              <a:rPr lang="en-US" altLang="zh-CN" i="1" dirty="0">
                <a:latin typeface="Times New Roman" pitchFamily="18" charset="0"/>
                <a:cs typeface="Times New Roman" pitchFamily="18" charset="0"/>
              </a:rPr>
              <a:t>l</a:t>
            </a:r>
            <a:r>
              <a:rPr lang="en-US" altLang="zh-CN" dirty="0">
                <a:latin typeface="Times New Roman" pitchFamily="18" charset="0"/>
                <a:cs typeface="Times New Roman" pitchFamily="18" charset="0"/>
              </a:rPr>
              <a:t>(i)</a:t>
            </a:r>
            <a:r>
              <a:rPr lang="zh-CN" altLang="en-US" dirty="0">
                <a:latin typeface="Times New Roman" pitchFamily="18" charset="0"/>
                <a:cs typeface="Times New Roman" pitchFamily="18" charset="0"/>
              </a:rPr>
              <a:t>：在不影响进度的前提下，表示活动</a:t>
            </a:r>
            <a:r>
              <a:rPr lang="en-US" altLang="zh-CN" dirty="0" err="1">
                <a:latin typeface="Times New Roman" pitchFamily="18" charset="0"/>
                <a:cs typeface="Times New Roman" pitchFamily="18" charset="0"/>
              </a:rPr>
              <a:t>a</a:t>
            </a:r>
            <a:r>
              <a:rPr lang="en-US" altLang="zh-CN" baseline="-18000" dirty="0" err="1">
                <a:latin typeface="Times New Roman" pitchFamily="18" charset="0"/>
                <a:cs typeface="Times New Roman" pitchFamily="18" charset="0"/>
              </a:rPr>
              <a:t>i</a:t>
            </a:r>
            <a:r>
              <a:rPr lang="zh-CN" altLang="en-US" dirty="0">
                <a:latin typeface="Times New Roman" pitchFamily="18" charset="0"/>
                <a:cs typeface="Times New Roman" pitchFamily="18" charset="0"/>
              </a:rPr>
              <a:t>的最晚开始时间； 则</a:t>
            </a:r>
            <a:r>
              <a:rPr lang="en-US" altLang="zh-CN" i="1" dirty="0">
                <a:latin typeface="Times New Roman" pitchFamily="18" charset="0"/>
                <a:cs typeface="Times New Roman" pitchFamily="18" charset="0"/>
              </a:rPr>
              <a:t>l</a:t>
            </a:r>
            <a:r>
              <a:rPr lang="en-US" altLang="zh-CN" dirty="0">
                <a:latin typeface="Times New Roman" pitchFamily="18" charset="0"/>
                <a:cs typeface="Times New Roman" pitchFamily="18" charset="0"/>
              </a:rPr>
              <a:t>(i)-e(i)</a:t>
            </a:r>
            <a:r>
              <a:rPr lang="zh-CN" altLang="en-US" dirty="0">
                <a:latin typeface="Times New Roman" pitchFamily="18" charset="0"/>
                <a:cs typeface="Times New Roman" pitchFamily="18" charset="0"/>
              </a:rPr>
              <a:t>表示活动</a:t>
            </a:r>
            <a:r>
              <a:rPr lang="en-US" altLang="zh-CN" dirty="0" err="1">
                <a:latin typeface="Times New Roman" pitchFamily="18" charset="0"/>
                <a:cs typeface="Times New Roman" pitchFamily="18" charset="0"/>
              </a:rPr>
              <a:t>a</a:t>
            </a:r>
            <a:r>
              <a:rPr lang="en-US" altLang="zh-CN" baseline="-18000" dirty="0" err="1">
                <a:latin typeface="Times New Roman" pitchFamily="18" charset="0"/>
                <a:cs typeface="Times New Roman" pitchFamily="18" charset="0"/>
              </a:rPr>
              <a:t>i</a:t>
            </a:r>
            <a:r>
              <a:rPr lang="zh-CN" altLang="en-US" dirty="0">
                <a:latin typeface="Times New Roman" pitchFamily="18" charset="0"/>
                <a:cs typeface="Times New Roman" pitchFamily="18" charset="0"/>
              </a:rPr>
              <a:t>的时间余量，</a:t>
            </a:r>
            <a:r>
              <a:rPr lang="zh-CN" altLang="en-US" dirty="0">
                <a:solidFill>
                  <a:srgbClr val="FF0000"/>
                </a:solidFill>
                <a:latin typeface="Times New Roman" pitchFamily="18" charset="0"/>
                <a:cs typeface="Times New Roman" pitchFamily="18" charset="0"/>
              </a:rPr>
              <a:t>若</a:t>
            </a:r>
            <a:r>
              <a:rPr lang="en-US" altLang="zh-CN" i="1" dirty="0">
                <a:solidFill>
                  <a:srgbClr val="FF0000"/>
                </a:solidFill>
                <a:latin typeface="Times New Roman" pitchFamily="18" charset="0"/>
                <a:cs typeface="Times New Roman" pitchFamily="18" charset="0"/>
              </a:rPr>
              <a:t>l</a:t>
            </a:r>
            <a:r>
              <a:rPr lang="en-US" altLang="zh-CN" dirty="0">
                <a:solidFill>
                  <a:srgbClr val="FF0000"/>
                </a:solidFill>
                <a:latin typeface="Times New Roman" pitchFamily="18" charset="0"/>
                <a:cs typeface="Times New Roman" pitchFamily="18" charset="0"/>
              </a:rPr>
              <a:t>(i)-e(i)=0</a:t>
            </a:r>
            <a:r>
              <a:rPr lang="zh-CN" altLang="en-US" dirty="0">
                <a:solidFill>
                  <a:srgbClr val="FF0000"/>
                </a:solidFill>
                <a:latin typeface="Times New Roman" pitchFamily="18" charset="0"/>
                <a:cs typeface="Times New Roman" pitchFamily="18" charset="0"/>
              </a:rPr>
              <a:t>，表示活动</a:t>
            </a:r>
            <a:r>
              <a:rPr lang="en-US" altLang="zh-CN" dirty="0" err="1">
                <a:solidFill>
                  <a:srgbClr val="FF0000"/>
                </a:solidFill>
                <a:latin typeface="Times New Roman" pitchFamily="18" charset="0"/>
                <a:cs typeface="Times New Roman" pitchFamily="18" charset="0"/>
              </a:rPr>
              <a:t>a</a:t>
            </a:r>
            <a:r>
              <a:rPr lang="en-US" altLang="zh-CN" baseline="-18000" dirty="0" err="1">
                <a:solidFill>
                  <a:srgbClr val="FF0000"/>
                </a:solidFill>
                <a:latin typeface="Times New Roman" pitchFamily="18" charset="0"/>
                <a:cs typeface="Times New Roman" pitchFamily="18" charset="0"/>
              </a:rPr>
              <a:t>i</a:t>
            </a:r>
            <a:r>
              <a:rPr lang="zh-CN" altLang="en-US" dirty="0">
                <a:solidFill>
                  <a:srgbClr val="FF0000"/>
                </a:solidFill>
                <a:latin typeface="Times New Roman" pitchFamily="18" charset="0"/>
                <a:cs typeface="Times New Roman" pitchFamily="18" charset="0"/>
              </a:rPr>
              <a:t>是关键活动。</a:t>
            </a:r>
            <a:endParaRPr lang="en-US" altLang="zh-CN" dirty="0">
              <a:solidFill>
                <a:srgbClr val="FF0000"/>
              </a:solidFill>
              <a:latin typeface="Times New Roman" pitchFamily="18" charset="0"/>
              <a:cs typeface="Times New Roman" pitchFamily="18" charset="0"/>
            </a:endParaRPr>
          </a:p>
          <a:p>
            <a:pPr marL="0" lvl="1" indent="0" fontAlgn="base">
              <a:lnSpc>
                <a:spcPct val="150000"/>
              </a:lnSpc>
              <a:spcBef>
                <a:spcPts val="6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ve</a:t>
            </a:r>
            <a:r>
              <a:rPr lang="en-US" altLang="zh-CN" dirty="0">
                <a:latin typeface="Times New Roman" pitchFamily="18" charset="0"/>
                <a:cs typeface="Times New Roman" pitchFamily="18" charset="0"/>
              </a:rPr>
              <a:t>(j)</a:t>
            </a:r>
            <a:r>
              <a:rPr lang="zh-CN" altLang="en-US" dirty="0">
                <a:latin typeface="Times New Roman" pitchFamily="18" charset="0"/>
                <a:cs typeface="Times New Roman" pitchFamily="18" charset="0"/>
              </a:rPr>
              <a:t>：表示事件</a:t>
            </a:r>
            <a:r>
              <a:rPr lang="en-US" altLang="zh-CN" dirty="0" err="1">
                <a:latin typeface="Times New Roman" pitchFamily="18" charset="0"/>
                <a:cs typeface="Times New Roman" pitchFamily="18" charset="0"/>
              </a:rPr>
              <a:t>v</a:t>
            </a:r>
            <a:r>
              <a:rPr lang="en-US" altLang="zh-CN" baseline="-18000" dirty="0" err="1">
                <a:latin typeface="Times New Roman" pitchFamily="18" charset="0"/>
                <a:cs typeface="Times New Roman" pitchFamily="18" charset="0"/>
              </a:rPr>
              <a:t>j</a:t>
            </a:r>
            <a:r>
              <a:rPr lang="zh-CN" altLang="en-US" dirty="0">
                <a:latin typeface="Times New Roman" pitchFamily="18" charset="0"/>
                <a:cs typeface="Times New Roman" pitchFamily="18" charset="0"/>
              </a:rPr>
              <a:t>的最早发生时间，即从起点到顶点</a:t>
            </a:r>
            <a:r>
              <a:rPr lang="en-US" altLang="zh-CN" dirty="0" err="1">
                <a:latin typeface="Times New Roman" pitchFamily="18" charset="0"/>
                <a:cs typeface="Times New Roman" pitchFamily="18" charset="0"/>
              </a:rPr>
              <a:t>v</a:t>
            </a:r>
            <a:r>
              <a:rPr lang="en-US" altLang="zh-CN" baseline="-18000" dirty="0" err="1">
                <a:latin typeface="Times New Roman" pitchFamily="18" charset="0"/>
                <a:cs typeface="Times New Roman" pitchFamily="18" charset="0"/>
              </a:rPr>
              <a:t>j</a:t>
            </a:r>
            <a:r>
              <a:rPr lang="zh-CN" altLang="en-US" dirty="0">
                <a:latin typeface="Times New Roman" pitchFamily="18" charset="0"/>
                <a:cs typeface="Times New Roman" pitchFamily="18" charset="0"/>
              </a:rPr>
              <a:t>的最长路径长度； </a:t>
            </a:r>
            <a:endParaRPr lang="en-US" altLang="zh-CN" dirty="0">
              <a:latin typeface="Times New Roman" pitchFamily="18" charset="0"/>
              <a:cs typeface="Times New Roman" pitchFamily="18" charset="0"/>
            </a:endParaRPr>
          </a:p>
          <a:p>
            <a:pPr marL="0" lvl="1" indent="0" fontAlgn="base">
              <a:lnSpc>
                <a:spcPct val="150000"/>
              </a:lnSpc>
              <a:spcBef>
                <a:spcPts val="6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v</a:t>
            </a:r>
            <a:r>
              <a:rPr lang="en-US" altLang="zh-CN" i="1" dirty="0" err="1">
                <a:latin typeface="Times New Roman" pitchFamily="18" charset="0"/>
                <a:cs typeface="Times New Roman" pitchFamily="18" charset="0"/>
              </a:rPr>
              <a:t>l</a:t>
            </a:r>
            <a:r>
              <a:rPr lang="en-US" altLang="zh-CN" dirty="0">
                <a:latin typeface="Times New Roman" pitchFamily="18" charset="0"/>
                <a:cs typeface="Times New Roman" pitchFamily="18" charset="0"/>
              </a:rPr>
              <a:t>(j)</a:t>
            </a:r>
            <a:r>
              <a:rPr lang="zh-CN" altLang="en-US" dirty="0">
                <a:latin typeface="Times New Roman" pitchFamily="18" charset="0"/>
                <a:cs typeface="Times New Roman" pitchFamily="18" charset="0"/>
              </a:rPr>
              <a:t>：表示事件</a:t>
            </a:r>
            <a:r>
              <a:rPr lang="en-US" altLang="zh-CN" dirty="0" err="1">
                <a:latin typeface="Times New Roman" pitchFamily="18" charset="0"/>
                <a:cs typeface="Times New Roman" pitchFamily="18" charset="0"/>
              </a:rPr>
              <a:t>v</a:t>
            </a:r>
            <a:r>
              <a:rPr lang="en-US" altLang="zh-CN" baseline="-18000" dirty="0" err="1">
                <a:latin typeface="Times New Roman" pitchFamily="18" charset="0"/>
                <a:cs typeface="Times New Roman" pitchFamily="18" charset="0"/>
              </a:rPr>
              <a:t>j</a:t>
            </a:r>
            <a:r>
              <a:rPr lang="zh-CN" altLang="en-US" dirty="0">
                <a:latin typeface="Times New Roman" pitchFamily="18" charset="0"/>
                <a:cs typeface="Times New Roman" pitchFamily="18" charset="0"/>
              </a:rPr>
              <a:t>的最晚发生时间。则有以下关系：</a:t>
            </a:r>
            <a:endParaRPr lang="zh-CN" altLang="en-US" sz="1600"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37</a:t>
            </a:fld>
            <a:endParaRPr lang="zh-CN" altLang="en-US" dirty="0"/>
          </a:p>
        </p:txBody>
      </p:sp>
      <p:grpSp>
        <p:nvGrpSpPr>
          <p:cNvPr id="7" name="Group 4"/>
          <p:cNvGrpSpPr>
            <a:grpSpLocks/>
          </p:cNvGrpSpPr>
          <p:nvPr/>
        </p:nvGrpSpPr>
        <p:grpSpPr bwMode="auto">
          <a:xfrm>
            <a:off x="2597943" y="4361704"/>
            <a:ext cx="3948113" cy="1001713"/>
            <a:chOff x="0" y="0"/>
            <a:chExt cx="2487" cy="631"/>
          </a:xfrm>
        </p:grpSpPr>
        <p:grpSp>
          <p:nvGrpSpPr>
            <p:cNvPr id="15" name="Group 5"/>
            <p:cNvGrpSpPr>
              <a:grpSpLocks/>
            </p:cNvGrpSpPr>
            <p:nvPr/>
          </p:nvGrpSpPr>
          <p:grpSpPr bwMode="auto">
            <a:xfrm>
              <a:off x="0" y="0"/>
              <a:ext cx="2208" cy="631"/>
              <a:chOff x="0" y="0"/>
              <a:chExt cx="2208" cy="631"/>
            </a:xfrm>
          </p:grpSpPr>
          <p:sp>
            <p:nvSpPr>
              <p:cNvPr id="17" name="Rectangle 6"/>
              <p:cNvSpPr>
                <a:spLocks noChangeArrowheads="1"/>
              </p:cNvSpPr>
              <p:nvPr/>
            </p:nvSpPr>
            <p:spPr bwMode="auto">
              <a:xfrm>
                <a:off x="101" y="0"/>
                <a:ext cx="907"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dirty="0">
                    <a:latin typeface="Times New Roman" pitchFamily="18" charset="0"/>
                    <a:cs typeface="Times New Roman" pitchFamily="18" charset="0"/>
                  </a:rPr>
                  <a:t>e(i) = </a:t>
                </a:r>
                <a:r>
                  <a:rPr lang="en-US" sz="2000" b="1" dirty="0" err="1">
                    <a:latin typeface="Times New Roman" pitchFamily="18" charset="0"/>
                    <a:cs typeface="Times New Roman" pitchFamily="18" charset="0"/>
                  </a:rPr>
                  <a:t>ve</a:t>
                </a:r>
                <a:r>
                  <a:rPr lang="en-US" sz="2000" b="1" dirty="0">
                    <a:latin typeface="Times New Roman" pitchFamily="18" charset="0"/>
                    <a:cs typeface="Times New Roman" pitchFamily="18" charset="0"/>
                  </a:rPr>
                  <a:t>(j)</a:t>
                </a:r>
              </a:p>
            </p:txBody>
          </p:sp>
          <p:sp>
            <p:nvSpPr>
              <p:cNvPr id="18" name="Rectangle 7"/>
              <p:cNvSpPr>
                <a:spLocks noChangeArrowheads="1"/>
              </p:cNvSpPr>
              <p:nvPr/>
            </p:nvSpPr>
            <p:spPr bwMode="auto">
              <a:xfrm>
                <a:off x="96" y="336"/>
                <a:ext cx="2112"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i="1" dirty="0">
                    <a:latin typeface="Times New Roman" pitchFamily="18" charset="0"/>
                    <a:cs typeface="Times New Roman" pitchFamily="18" charset="0"/>
                  </a:rPr>
                  <a:t>l</a:t>
                </a:r>
                <a:r>
                  <a:rPr lang="en-US" sz="2000" b="1" dirty="0">
                    <a:latin typeface="Times New Roman" pitchFamily="18" charset="0"/>
                    <a:cs typeface="Times New Roman" pitchFamily="18" charset="0"/>
                  </a:rPr>
                  <a:t>(i) =  </a:t>
                </a:r>
                <a:r>
                  <a:rPr lang="en-US" sz="2000" b="1" dirty="0" err="1">
                    <a:latin typeface="Times New Roman" pitchFamily="18" charset="0"/>
                    <a:cs typeface="Times New Roman" pitchFamily="18" charset="0"/>
                  </a:rPr>
                  <a:t>v</a:t>
                </a:r>
                <a:r>
                  <a:rPr lang="en-US" sz="2000" b="1" i="1" dirty="0" err="1">
                    <a:latin typeface="Times New Roman" pitchFamily="18" charset="0"/>
                    <a:cs typeface="Times New Roman" pitchFamily="18" charset="0"/>
                  </a:rPr>
                  <a:t>l</a:t>
                </a:r>
                <a:r>
                  <a:rPr lang="en-US" sz="2000" b="1" dirty="0">
                    <a:latin typeface="Times New Roman" pitchFamily="18" charset="0"/>
                    <a:cs typeface="Times New Roman" pitchFamily="18" charset="0"/>
                  </a:rPr>
                  <a:t>(k)-</a:t>
                </a:r>
                <a:r>
                  <a:rPr lang="en-US" sz="2000" b="1" dirty="0" err="1">
                    <a:latin typeface="Times New Roman" pitchFamily="18" charset="0"/>
                    <a:cs typeface="Times New Roman" pitchFamily="18" charset="0"/>
                  </a:rPr>
                  <a:t>dut</a:t>
                </a:r>
                <a:r>
                  <a:rPr lang="en-US" sz="2000" b="1" dirty="0">
                    <a:latin typeface="Times New Roman" pitchFamily="18" charset="0"/>
                    <a:cs typeface="Times New Roman" pitchFamily="18" charset="0"/>
                  </a:rPr>
                  <a:t>(&lt;j, k&gt;)</a:t>
                </a:r>
              </a:p>
            </p:txBody>
          </p:sp>
          <p:sp>
            <p:nvSpPr>
              <p:cNvPr id="19" name="AutoShape 8"/>
              <p:cNvSpPr>
                <a:spLocks/>
              </p:cNvSpPr>
              <p:nvPr/>
            </p:nvSpPr>
            <p:spPr bwMode="auto">
              <a:xfrm>
                <a:off x="0" y="144"/>
                <a:ext cx="91" cy="408"/>
              </a:xfrm>
              <a:prstGeom prst="leftBrace">
                <a:avLst>
                  <a:gd name="adj1" fmla="val 37363"/>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a:latin typeface="Times New Roman" pitchFamily="18" charset="0"/>
                  <a:cs typeface="Times New Roman" pitchFamily="18" charset="0"/>
                </a:endParaRPr>
              </a:p>
            </p:txBody>
          </p:sp>
        </p:grpSp>
        <p:sp>
          <p:nvSpPr>
            <p:cNvPr id="16" name="Rectangle 9"/>
            <p:cNvSpPr>
              <a:spLocks noChangeArrowheads="1"/>
            </p:cNvSpPr>
            <p:nvPr/>
          </p:nvSpPr>
          <p:spPr bwMode="auto">
            <a:xfrm>
              <a:off x="2102" y="167"/>
              <a:ext cx="3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000" b="1" dirty="0">
                  <a:latin typeface="Times New Roman" pitchFamily="18" charset="0"/>
                  <a:cs typeface="Times New Roman" pitchFamily="18" charset="0"/>
                </a:rPr>
                <a:t>（</a:t>
              </a:r>
              <a:r>
                <a:rPr lang="en-US" sz="2000" b="1" dirty="0">
                  <a:latin typeface="Times New Roman" pitchFamily="18" charset="0"/>
                  <a:cs typeface="Times New Roman" pitchFamily="18" charset="0"/>
                </a:rPr>
                <a:t>1</a:t>
              </a:r>
              <a:r>
                <a:rPr lang="zh-CN" altLang="en-US" sz="2000" b="1" dirty="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330956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关键路径 </a:t>
            </a:r>
            <a:r>
              <a:rPr lang="en-US" altLang="zh-CN" dirty="0">
                <a:latin typeface="微软雅黑" panose="020B0503020204020204" pitchFamily="34" charset="-122"/>
              </a:rPr>
              <a:t>(Critical Path)</a:t>
            </a:r>
            <a:endParaRPr lang="zh-CN" altLang="en-US" dirty="0"/>
          </a:p>
        </p:txBody>
      </p:sp>
      <p:sp>
        <p:nvSpPr>
          <p:cNvPr id="3" name="内容占位符 2"/>
          <p:cNvSpPr>
            <a:spLocks noGrp="1"/>
          </p:cNvSpPr>
          <p:nvPr>
            <p:ph idx="1"/>
          </p:nvPr>
        </p:nvSpPr>
        <p:spPr>
          <a:xfrm>
            <a:off x="432000" y="2100262"/>
            <a:ext cx="8280000" cy="3940177"/>
          </a:xfrm>
        </p:spPr>
        <p:txBody>
          <a:bodyPr>
            <a:normAutofit/>
          </a:bodyPr>
          <a:lstStyle/>
          <a:p>
            <a:pPr marL="0" indent="0" fontAlgn="base">
              <a:lnSpc>
                <a:spcPct val="150000"/>
              </a:lnSpc>
              <a:spcBef>
                <a:spcPts val="600"/>
              </a:spcBef>
              <a:spcAft>
                <a:spcPct val="0"/>
              </a:spcAft>
              <a:buClr>
                <a:srgbClr val="3366FF"/>
              </a:buClr>
              <a:buSzPct val="80000"/>
              <a:buFont typeface="Wingdings" pitchFamily="2" charset="2"/>
              <a:buNone/>
            </a:pPr>
            <a:r>
              <a:rPr lang="zh-CN" altLang="en-US" sz="1600" b="1" dirty="0">
                <a:solidFill>
                  <a:srgbClr val="0000FF"/>
                </a:solidFill>
                <a:latin typeface="Times New Roman" pitchFamily="18" charset="0"/>
                <a:cs typeface="Times New Roman" pitchFamily="18" charset="0"/>
              </a:rPr>
              <a:t>含义是</a:t>
            </a:r>
            <a:r>
              <a:rPr lang="zh-CN" altLang="en-US" sz="1600" dirty="0">
                <a:latin typeface="Times New Roman" pitchFamily="18" charset="0"/>
                <a:cs typeface="Times New Roman" pitchFamily="18" charset="0"/>
              </a:rPr>
              <a:t>：源点事件的最早发生时间设为</a:t>
            </a:r>
            <a:r>
              <a:rPr lang="en-US" altLang="zh-CN" sz="1600" dirty="0">
                <a:latin typeface="Times New Roman" pitchFamily="18" charset="0"/>
                <a:cs typeface="Times New Roman" pitchFamily="18" charset="0"/>
              </a:rPr>
              <a:t>0</a:t>
            </a:r>
            <a:r>
              <a:rPr lang="zh-CN" altLang="en-US" sz="1600" dirty="0">
                <a:latin typeface="Times New Roman" pitchFamily="18" charset="0"/>
                <a:cs typeface="Times New Roman" pitchFamily="18" charset="0"/>
              </a:rPr>
              <a:t>；除源点外，只有进入顶点</a:t>
            </a:r>
            <a:r>
              <a:rPr lang="en-US" altLang="zh-CN" sz="1600" dirty="0" err="1">
                <a:latin typeface="Times New Roman" pitchFamily="18" charset="0"/>
                <a:cs typeface="Times New Roman" pitchFamily="18" charset="0"/>
              </a:rPr>
              <a:t>v</a:t>
            </a:r>
            <a:r>
              <a:rPr lang="en-US" altLang="zh-CN" sz="1600" baseline="-18000" dirty="0" err="1">
                <a:latin typeface="Times New Roman" pitchFamily="18" charset="0"/>
                <a:cs typeface="Times New Roman" pitchFamily="18" charset="0"/>
              </a:rPr>
              <a:t>j</a:t>
            </a:r>
            <a:r>
              <a:rPr lang="zh-CN" altLang="en-US" sz="1600" dirty="0">
                <a:latin typeface="Times New Roman" pitchFamily="18" charset="0"/>
                <a:cs typeface="Times New Roman" pitchFamily="18" charset="0"/>
              </a:rPr>
              <a:t>的所有弧所代表的活动全部结束后，事件</a:t>
            </a:r>
            <a:r>
              <a:rPr lang="en-US" altLang="zh-CN" sz="1600" dirty="0" err="1">
                <a:latin typeface="Times New Roman" pitchFamily="18" charset="0"/>
                <a:cs typeface="Times New Roman" pitchFamily="18" charset="0"/>
              </a:rPr>
              <a:t>v</a:t>
            </a:r>
            <a:r>
              <a:rPr lang="en-US" altLang="zh-CN" sz="1600" baseline="-18000" dirty="0" err="1">
                <a:latin typeface="Times New Roman" pitchFamily="18" charset="0"/>
                <a:cs typeface="Times New Roman" pitchFamily="18" charset="0"/>
              </a:rPr>
              <a:t>j</a:t>
            </a:r>
            <a:r>
              <a:rPr lang="zh-CN" altLang="en-US" sz="1600" dirty="0">
                <a:latin typeface="Times New Roman" pitchFamily="18" charset="0"/>
                <a:cs typeface="Times New Roman" pitchFamily="18" charset="0"/>
              </a:rPr>
              <a:t>才能发生。即只有</a:t>
            </a:r>
            <a:r>
              <a:rPr lang="en-US" altLang="zh-CN" sz="1600" dirty="0" err="1">
                <a:latin typeface="Times New Roman" pitchFamily="18" charset="0"/>
                <a:cs typeface="Times New Roman" pitchFamily="18" charset="0"/>
              </a:rPr>
              <a:t>v</a:t>
            </a:r>
            <a:r>
              <a:rPr lang="en-US" altLang="zh-CN" sz="1600" baseline="-18000" dirty="0" err="1">
                <a:latin typeface="Times New Roman" pitchFamily="18" charset="0"/>
                <a:cs typeface="Times New Roman" pitchFamily="18" charset="0"/>
              </a:rPr>
              <a:t>j</a:t>
            </a:r>
            <a:r>
              <a:rPr lang="zh-CN" altLang="en-US" sz="1600" dirty="0">
                <a:latin typeface="Times New Roman" pitchFamily="18" charset="0"/>
                <a:cs typeface="Times New Roman" pitchFamily="18" charset="0"/>
              </a:rPr>
              <a:t>的所有前驱事件</a:t>
            </a:r>
            <a:r>
              <a:rPr lang="en-US" altLang="zh-CN" sz="1600" dirty="0">
                <a:latin typeface="Times New Roman" pitchFamily="18" charset="0"/>
                <a:cs typeface="Times New Roman" pitchFamily="18" charset="0"/>
              </a:rPr>
              <a:t>v</a:t>
            </a:r>
            <a:r>
              <a:rPr lang="en-US" altLang="zh-CN" sz="1600" baseline="-18000" dirty="0">
                <a:latin typeface="Times New Roman" pitchFamily="18" charset="0"/>
                <a:cs typeface="Times New Roman" pitchFamily="18" charset="0"/>
              </a:rPr>
              <a:t>i</a:t>
            </a:r>
            <a:r>
              <a:rPr lang="zh-CN" altLang="en-US" sz="1600" dirty="0">
                <a:latin typeface="Times New Roman" pitchFamily="18" charset="0"/>
                <a:cs typeface="Times New Roman" pitchFamily="18" charset="0"/>
              </a:rPr>
              <a:t>的最早发生时间</a:t>
            </a:r>
            <a:r>
              <a:rPr lang="en-US" altLang="zh-CN" sz="1600" dirty="0" err="1">
                <a:latin typeface="Times New Roman" pitchFamily="18" charset="0"/>
                <a:cs typeface="Times New Roman" pitchFamily="18" charset="0"/>
              </a:rPr>
              <a:t>ve</a:t>
            </a:r>
            <a:r>
              <a:rPr lang="en-US" altLang="zh-CN" sz="1600" dirty="0">
                <a:latin typeface="Times New Roman" pitchFamily="18" charset="0"/>
                <a:cs typeface="Times New Roman" pitchFamily="18" charset="0"/>
              </a:rPr>
              <a:t>(i)</a:t>
            </a:r>
            <a:r>
              <a:rPr lang="zh-CN" altLang="en-US" sz="1600" dirty="0">
                <a:latin typeface="Times New Roman" pitchFamily="18" charset="0"/>
                <a:cs typeface="Times New Roman" pitchFamily="18" charset="0"/>
              </a:rPr>
              <a:t>计算出来后，才能计算</a:t>
            </a:r>
            <a:r>
              <a:rPr lang="en-US" altLang="zh-CN" sz="1600" dirty="0" err="1">
                <a:latin typeface="Times New Roman" pitchFamily="18" charset="0"/>
                <a:cs typeface="Times New Roman" pitchFamily="18" charset="0"/>
              </a:rPr>
              <a:t>ve</a:t>
            </a:r>
            <a:r>
              <a:rPr lang="en-US" altLang="zh-CN" sz="1600" dirty="0">
                <a:latin typeface="Times New Roman" pitchFamily="18" charset="0"/>
                <a:cs typeface="Times New Roman" pitchFamily="18" charset="0"/>
              </a:rPr>
              <a:t>(j) </a:t>
            </a:r>
            <a:r>
              <a:rPr lang="zh-CN" altLang="en-US" sz="1600" dirty="0">
                <a:latin typeface="Times New Roman" pitchFamily="18" charset="0"/>
                <a:cs typeface="Times New Roman" pitchFamily="18" charset="0"/>
              </a:rPr>
              <a:t>。</a:t>
            </a:r>
          </a:p>
          <a:p>
            <a:pPr marL="0" indent="0" fontAlgn="base">
              <a:lnSpc>
                <a:spcPct val="150000"/>
              </a:lnSpc>
              <a:spcBef>
                <a:spcPts val="600"/>
              </a:spcBef>
              <a:spcAft>
                <a:spcPct val="0"/>
              </a:spcAft>
              <a:buClr>
                <a:srgbClr val="3366FF"/>
              </a:buClr>
              <a:buSzPct val="80000"/>
              <a:buFont typeface="Wingdings" pitchFamily="2" charset="2"/>
              <a:buNone/>
            </a:pPr>
            <a:r>
              <a:rPr lang="zh-CN" altLang="en-US" sz="1600" b="1" dirty="0">
                <a:solidFill>
                  <a:srgbClr val="0000FF"/>
                </a:solidFill>
                <a:latin typeface="Times New Roman" pitchFamily="18" charset="0"/>
                <a:cs typeface="Times New Roman" pitchFamily="18" charset="0"/>
              </a:rPr>
              <a:t>方法是</a:t>
            </a:r>
            <a:r>
              <a:rPr lang="zh-CN" altLang="en-US" sz="1600" dirty="0">
                <a:latin typeface="Times New Roman" pitchFamily="18" charset="0"/>
                <a:cs typeface="Times New Roman" pitchFamily="18" charset="0"/>
              </a:rPr>
              <a:t>：</a:t>
            </a:r>
            <a:r>
              <a:rPr lang="zh-CN" altLang="en-US" sz="1600" dirty="0">
                <a:solidFill>
                  <a:srgbClr val="FF0000"/>
                </a:solidFill>
                <a:latin typeface="Times New Roman" pitchFamily="18" charset="0"/>
                <a:cs typeface="Times New Roman" pitchFamily="18" charset="0"/>
              </a:rPr>
              <a:t>对所有事件进行拓扑排序</a:t>
            </a:r>
            <a:r>
              <a:rPr lang="zh-CN" altLang="en-US" sz="1600" dirty="0">
                <a:latin typeface="Times New Roman" pitchFamily="18" charset="0"/>
                <a:cs typeface="Times New Roman" pitchFamily="18" charset="0"/>
              </a:rPr>
              <a:t>，然后依次按拓扑顺序计算每个事件的最早发生时间。</a:t>
            </a:r>
            <a:endParaRPr lang="en-US" altLang="zh-CN" sz="1600" dirty="0">
              <a:latin typeface="Times New Roman" pitchFamily="18" charset="0"/>
              <a:cs typeface="Times New Roman" pitchFamily="18" charset="0"/>
            </a:endParaRPr>
          </a:p>
          <a:p>
            <a:pPr marL="0" indent="0" fontAlgn="base">
              <a:lnSpc>
                <a:spcPct val="150000"/>
              </a:lnSpc>
              <a:spcBef>
                <a:spcPts val="600"/>
              </a:spcBef>
              <a:spcAft>
                <a:spcPct val="0"/>
              </a:spcAft>
              <a:buClr>
                <a:srgbClr val="3366FF"/>
              </a:buClr>
              <a:buSzPct val="80000"/>
              <a:buFont typeface="Wingdings" pitchFamily="2" charset="2"/>
              <a:buNone/>
            </a:pPr>
            <a:endParaRPr lang="en-US" altLang="zh-CN" sz="1600" dirty="0">
              <a:latin typeface="Times New Roman" pitchFamily="18" charset="0"/>
              <a:cs typeface="Times New Roman" pitchFamily="18" charset="0"/>
            </a:endParaRPr>
          </a:p>
          <a:p>
            <a:pPr marL="0" indent="0" fontAlgn="base">
              <a:lnSpc>
                <a:spcPct val="150000"/>
              </a:lnSpc>
              <a:spcBef>
                <a:spcPts val="600"/>
              </a:spcBef>
              <a:spcAft>
                <a:spcPct val="0"/>
              </a:spcAft>
              <a:buClr>
                <a:srgbClr val="3366FF"/>
              </a:buClr>
              <a:buSzPct val="80000"/>
              <a:buFont typeface="Wingdings" pitchFamily="2" charset="2"/>
              <a:buNone/>
            </a:pPr>
            <a:endParaRPr lang="en-US" altLang="zh-CN" sz="1600" dirty="0">
              <a:latin typeface="Times New Roman" pitchFamily="18" charset="0"/>
              <a:cs typeface="Times New Roman" pitchFamily="18" charset="0"/>
            </a:endParaRPr>
          </a:p>
          <a:p>
            <a:pPr marL="0" indent="0" fontAlgn="base">
              <a:lnSpc>
                <a:spcPct val="150000"/>
              </a:lnSpc>
              <a:spcBef>
                <a:spcPts val="600"/>
              </a:spcBef>
              <a:spcAft>
                <a:spcPct val="0"/>
              </a:spcAft>
              <a:buClr>
                <a:srgbClr val="3366FF"/>
              </a:buClr>
              <a:buSzPct val="80000"/>
              <a:buFont typeface="Wingdings" pitchFamily="2" charset="2"/>
              <a:buNone/>
            </a:pPr>
            <a:endParaRPr lang="en-US" altLang="zh-CN" sz="1600" dirty="0">
              <a:latin typeface="Times New Roman" pitchFamily="18" charset="0"/>
              <a:cs typeface="Times New Roman" pitchFamily="18" charset="0"/>
            </a:endParaRPr>
          </a:p>
          <a:p>
            <a:pPr fontAlgn="base">
              <a:lnSpc>
                <a:spcPct val="150000"/>
              </a:lnSpc>
              <a:spcBef>
                <a:spcPts val="600"/>
              </a:spcBef>
              <a:spcAft>
                <a:spcPct val="0"/>
              </a:spcAft>
              <a:buClr>
                <a:srgbClr val="3366FF"/>
              </a:buClr>
              <a:buSzPct val="80000"/>
              <a:buFont typeface="Wingdings" pitchFamily="2" charset="2"/>
              <a:buNone/>
            </a:pPr>
            <a:r>
              <a:rPr lang="zh-CN" altLang="en-US" sz="1600" b="1" dirty="0">
                <a:solidFill>
                  <a:srgbClr val="0000FF"/>
                </a:solidFill>
                <a:latin typeface="Times New Roman" pitchFamily="18" charset="0"/>
                <a:cs typeface="Times New Roman" pitchFamily="18" charset="0"/>
              </a:rPr>
              <a:t>含义是</a:t>
            </a:r>
            <a:r>
              <a:rPr lang="zh-CN" altLang="en-US" sz="1600" dirty="0">
                <a:latin typeface="Times New Roman" pitchFamily="18" charset="0"/>
                <a:cs typeface="Times New Roman" pitchFamily="18" charset="0"/>
              </a:rPr>
              <a:t>：只有</a:t>
            </a:r>
            <a:r>
              <a:rPr lang="en-US" altLang="zh-CN" sz="1600" dirty="0" err="1">
                <a:solidFill>
                  <a:srgbClr val="FF0000"/>
                </a:solidFill>
                <a:latin typeface="Times New Roman" pitchFamily="18" charset="0"/>
                <a:cs typeface="Times New Roman" pitchFamily="18" charset="0"/>
              </a:rPr>
              <a:t>v</a:t>
            </a:r>
            <a:r>
              <a:rPr lang="en-US" altLang="zh-CN" sz="1600" baseline="-18000" dirty="0" err="1">
                <a:solidFill>
                  <a:srgbClr val="FF0000"/>
                </a:solidFill>
                <a:latin typeface="Times New Roman" pitchFamily="18" charset="0"/>
                <a:cs typeface="Times New Roman" pitchFamily="18" charset="0"/>
              </a:rPr>
              <a:t>j</a:t>
            </a:r>
            <a:r>
              <a:rPr lang="zh-CN" altLang="en-US" sz="1600" dirty="0">
                <a:solidFill>
                  <a:srgbClr val="FF0000"/>
                </a:solidFill>
                <a:latin typeface="Times New Roman" pitchFamily="18" charset="0"/>
                <a:cs typeface="Times New Roman" pitchFamily="18" charset="0"/>
              </a:rPr>
              <a:t>的所有后继事件</a:t>
            </a:r>
            <a:r>
              <a:rPr lang="en-US" altLang="zh-CN" sz="1600" dirty="0" err="1">
                <a:solidFill>
                  <a:srgbClr val="FF0000"/>
                </a:solidFill>
                <a:latin typeface="Times New Roman" pitchFamily="18" charset="0"/>
                <a:cs typeface="Times New Roman" pitchFamily="18" charset="0"/>
              </a:rPr>
              <a:t>v</a:t>
            </a:r>
            <a:r>
              <a:rPr lang="en-US" altLang="zh-CN" sz="1600" baseline="-18000" dirty="0" err="1">
                <a:solidFill>
                  <a:srgbClr val="FF0000"/>
                </a:solidFill>
                <a:latin typeface="Times New Roman" pitchFamily="18" charset="0"/>
                <a:cs typeface="Times New Roman" pitchFamily="18" charset="0"/>
              </a:rPr>
              <a:t>k</a:t>
            </a:r>
            <a:r>
              <a:rPr lang="zh-CN" altLang="en-US" sz="1600" dirty="0">
                <a:solidFill>
                  <a:srgbClr val="FF0000"/>
                </a:solidFill>
                <a:latin typeface="Times New Roman" pitchFamily="18" charset="0"/>
                <a:cs typeface="Times New Roman" pitchFamily="18" charset="0"/>
              </a:rPr>
              <a:t>的最晚发生时间</a:t>
            </a:r>
            <a:r>
              <a:rPr lang="en-US" altLang="zh-CN" sz="1600" dirty="0" err="1">
                <a:solidFill>
                  <a:srgbClr val="FF0000"/>
                </a:solidFill>
                <a:latin typeface="Times New Roman" pitchFamily="18" charset="0"/>
                <a:cs typeface="Times New Roman" pitchFamily="18" charset="0"/>
              </a:rPr>
              <a:t>v</a:t>
            </a:r>
            <a:r>
              <a:rPr lang="en-US" altLang="zh-CN" sz="1600" i="1" dirty="0" err="1">
                <a:solidFill>
                  <a:srgbClr val="FF0000"/>
                </a:solidFill>
                <a:latin typeface="Times New Roman" pitchFamily="18" charset="0"/>
                <a:cs typeface="Times New Roman" pitchFamily="18" charset="0"/>
              </a:rPr>
              <a:t>l</a:t>
            </a:r>
            <a:r>
              <a:rPr lang="en-US" altLang="zh-CN" sz="1600" dirty="0">
                <a:solidFill>
                  <a:srgbClr val="FF0000"/>
                </a:solidFill>
                <a:latin typeface="Times New Roman" pitchFamily="18" charset="0"/>
                <a:cs typeface="Times New Roman" pitchFamily="18" charset="0"/>
              </a:rPr>
              <a:t>(k)</a:t>
            </a:r>
            <a:r>
              <a:rPr lang="zh-CN" altLang="en-US" sz="1600" dirty="0">
                <a:solidFill>
                  <a:srgbClr val="FF0000"/>
                </a:solidFill>
                <a:latin typeface="Times New Roman" pitchFamily="18" charset="0"/>
                <a:cs typeface="Times New Roman" pitchFamily="18" charset="0"/>
              </a:rPr>
              <a:t>计算出来后，才能计算</a:t>
            </a:r>
            <a:r>
              <a:rPr lang="en-US" altLang="zh-CN" sz="1600" dirty="0" err="1">
                <a:solidFill>
                  <a:srgbClr val="FF0000"/>
                </a:solidFill>
                <a:latin typeface="Times New Roman" pitchFamily="18" charset="0"/>
                <a:cs typeface="Times New Roman" pitchFamily="18" charset="0"/>
              </a:rPr>
              <a:t>v</a:t>
            </a:r>
            <a:r>
              <a:rPr lang="en-US" altLang="zh-CN" sz="1600" i="1" dirty="0" err="1">
                <a:solidFill>
                  <a:srgbClr val="FF0000"/>
                </a:solidFill>
                <a:latin typeface="Times New Roman" pitchFamily="18" charset="0"/>
                <a:cs typeface="Times New Roman" pitchFamily="18" charset="0"/>
              </a:rPr>
              <a:t>l</a:t>
            </a:r>
            <a:r>
              <a:rPr lang="en-US" altLang="zh-CN" sz="1600" dirty="0">
                <a:solidFill>
                  <a:srgbClr val="FF0000"/>
                </a:solidFill>
                <a:latin typeface="Times New Roman" pitchFamily="18" charset="0"/>
                <a:cs typeface="Times New Roman" pitchFamily="18" charset="0"/>
              </a:rPr>
              <a:t>(j) </a:t>
            </a:r>
            <a:r>
              <a:rPr lang="zh-CN" altLang="en-US" sz="1600" dirty="0">
                <a:latin typeface="Times New Roman" pitchFamily="18" charset="0"/>
                <a:cs typeface="Times New Roman" pitchFamily="18" charset="0"/>
              </a:rPr>
              <a:t>。</a:t>
            </a:r>
          </a:p>
          <a:p>
            <a:pPr fontAlgn="base">
              <a:lnSpc>
                <a:spcPct val="150000"/>
              </a:lnSpc>
              <a:spcBef>
                <a:spcPts val="600"/>
              </a:spcBef>
              <a:spcAft>
                <a:spcPct val="0"/>
              </a:spcAft>
              <a:buClr>
                <a:srgbClr val="3366FF"/>
              </a:buClr>
              <a:buSzPct val="80000"/>
              <a:buFont typeface="Wingdings" pitchFamily="2" charset="2"/>
              <a:buNone/>
            </a:pPr>
            <a:r>
              <a:rPr lang="zh-CN" altLang="en-US" sz="1600" b="1" dirty="0">
                <a:solidFill>
                  <a:srgbClr val="0000FF"/>
                </a:solidFill>
                <a:latin typeface="Times New Roman" pitchFamily="18" charset="0"/>
                <a:cs typeface="Times New Roman" pitchFamily="18" charset="0"/>
              </a:rPr>
              <a:t>方法是</a:t>
            </a:r>
            <a:r>
              <a:rPr lang="zh-CN" altLang="en-US" sz="1600" dirty="0">
                <a:latin typeface="Times New Roman" pitchFamily="18" charset="0"/>
                <a:cs typeface="Times New Roman" pitchFamily="18" charset="0"/>
              </a:rPr>
              <a:t>：按</a:t>
            </a:r>
            <a:r>
              <a:rPr lang="zh-CN" altLang="en-US" sz="1600" dirty="0">
                <a:solidFill>
                  <a:srgbClr val="FF0000"/>
                </a:solidFill>
                <a:latin typeface="Times New Roman" pitchFamily="18" charset="0"/>
                <a:cs typeface="Times New Roman" pitchFamily="18" charset="0"/>
              </a:rPr>
              <a:t>拓扑排序的逆顺序</a:t>
            </a:r>
            <a:r>
              <a:rPr lang="zh-CN" altLang="en-US" sz="1600" dirty="0">
                <a:latin typeface="Times New Roman" pitchFamily="18" charset="0"/>
                <a:cs typeface="Times New Roman" pitchFamily="18" charset="0"/>
              </a:rPr>
              <a:t>，依次计算每个事件的最晚发生时间。</a:t>
            </a:r>
          </a:p>
          <a:p>
            <a:pPr marL="0" indent="0" fontAlgn="base">
              <a:lnSpc>
                <a:spcPct val="125000"/>
              </a:lnSpc>
              <a:spcBef>
                <a:spcPts val="600"/>
              </a:spcBef>
              <a:spcAft>
                <a:spcPct val="0"/>
              </a:spcAft>
              <a:buClr>
                <a:srgbClr val="3366FF"/>
              </a:buClr>
              <a:buSzPct val="80000"/>
              <a:buFont typeface="Wingdings" pitchFamily="2" charset="2"/>
              <a:buNone/>
            </a:pPr>
            <a:endParaRPr lang="zh-CN" altLang="en-US" sz="1600" dirty="0">
              <a:latin typeface="Times New Roman" pitchFamily="18" charset="0"/>
              <a:cs typeface="Times New Roman" pitchFamily="18" charset="0"/>
            </a:endParaRPr>
          </a:p>
          <a:p>
            <a:endParaRPr lang="zh-CN" altLang="en-US" sz="1600"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38</a:t>
            </a:fld>
            <a:endParaRPr lang="zh-CN" altLang="en-US" dirty="0"/>
          </a:p>
        </p:txBody>
      </p:sp>
      <p:grpSp>
        <p:nvGrpSpPr>
          <p:cNvPr id="12" name="组合 11"/>
          <p:cNvGrpSpPr/>
          <p:nvPr/>
        </p:nvGrpSpPr>
        <p:grpSpPr>
          <a:xfrm>
            <a:off x="1383516" y="3904470"/>
            <a:ext cx="6376968" cy="1001712"/>
            <a:chOff x="580231" y="3266282"/>
            <a:chExt cx="6376968" cy="1001712"/>
          </a:xfrm>
        </p:grpSpPr>
        <p:sp>
          <p:nvSpPr>
            <p:cNvPr id="7" name="Rectangle 4"/>
            <p:cNvSpPr>
              <a:spLocks noChangeArrowheads="1"/>
            </p:cNvSpPr>
            <p:nvPr/>
          </p:nvSpPr>
          <p:spPr bwMode="auto">
            <a:xfrm>
              <a:off x="1748631" y="3266282"/>
              <a:ext cx="323770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err="1">
                  <a:latin typeface="Times New Roman" pitchFamily="18" charset="0"/>
                  <a:ea typeface="微软雅黑" pitchFamily="34" charset="-122"/>
                  <a:cs typeface="Times New Roman" pitchFamily="18" charset="0"/>
                </a:rPr>
                <a:t>ve</a:t>
              </a:r>
              <a:r>
                <a:rPr lang="en-US" b="1" dirty="0">
                  <a:latin typeface="Times New Roman" pitchFamily="18" charset="0"/>
                  <a:ea typeface="微软雅黑" pitchFamily="34" charset="-122"/>
                  <a:cs typeface="Times New Roman" pitchFamily="18" charset="0"/>
                </a:rPr>
                <a:t>(n-1)    j=n-1</a:t>
              </a:r>
              <a:r>
                <a:rPr lang="zh-CN" altLang="en-US" b="1" dirty="0">
                  <a:latin typeface="Times New Roman" pitchFamily="18" charset="0"/>
                  <a:ea typeface="微软雅黑" pitchFamily="34" charset="-122"/>
                  <a:cs typeface="Times New Roman" pitchFamily="18" charset="0"/>
                </a:rPr>
                <a:t>，表示</a:t>
              </a:r>
              <a:r>
                <a:rPr lang="en-US" b="1" dirty="0" err="1">
                  <a:latin typeface="Times New Roman" pitchFamily="18" charset="0"/>
                  <a:ea typeface="微软雅黑" pitchFamily="34" charset="-122"/>
                  <a:cs typeface="Times New Roman" pitchFamily="18" charset="0"/>
                </a:rPr>
                <a:t>v</a:t>
              </a:r>
              <a:r>
                <a:rPr lang="en-US" b="1" baseline="-18000" dirty="0" err="1">
                  <a:latin typeface="Times New Roman" pitchFamily="18" charset="0"/>
                  <a:ea typeface="微软雅黑" pitchFamily="34" charset="-122"/>
                  <a:cs typeface="Times New Roman" pitchFamily="18" charset="0"/>
                </a:rPr>
                <a:t>j</a:t>
              </a:r>
              <a:r>
                <a:rPr lang="zh-CN" altLang="en-US" b="1" dirty="0">
                  <a:latin typeface="Times New Roman" pitchFamily="18" charset="0"/>
                  <a:ea typeface="微软雅黑" pitchFamily="34" charset="-122"/>
                  <a:cs typeface="Times New Roman" pitchFamily="18" charset="0"/>
                </a:rPr>
                <a:t>是终点</a:t>
              </a:r>
            </a:p>
          </p:txBody>
        </p:sp>
        <p:sp>
          <p:nvSpPr>
            <p:cNvPr id="8" name="Rectangle 5"/>
            <p:cNvSpPr>
              <a:spLocks noChangeArrowheads="1"/>
            </p:cNvSpPr>
            <p:nvPr/>
          </p:nvSpPr>
          <p:spPr bwMode="auto">
            <a:xfrm>
              <a:off x="1740694" y="3799682"/>
              <a:ext cx="4417219"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latin typeface="Times New Roman" pitchFamily="18" charset="0"/>
                  <a:ea typeface="微软雅黑" pitchFamily="34" charset="-122"/>
                  <a:cs typeface="Times New Roman" pitchFamily="18" charset="0"/>
                </a:rPr>
                <a:t>Min{</a:t>
              </a:r>
              <a:r>
                <a:rPr lang="en-US" b="1" dirty="0" err="1">
                  <a:latin typeface="Times New Roman" pitchFamily="18" charset="0"/>
                  <a:ea typeface="微软雅黑" pitchFamily="34" charset="-122"/>
                  <a:cs typeface="Times New Roman" pitchFamily="18" charset="0"/>
                </a:rPr>
                <a:t>v</a:t>
              </a:r>
              <a:r>
                <a:rPr lang="en-US" b="1" i="1" dirty="0" err="1">
                  <a:latin typeface="Times New Roman" pitchFamily="18" charset="0"/>
                  <a:ea typeface="微软雅黑" pitchFamily="34" charset="-122"/>
                  <a:cs typeface="Times New Roman" pitchFamily="18" charset="0"/>
                </a:rPr>
                <a:t>l</a:t>
              </a:r>
              <a:r>
                <a:rPr lang="en-US" b="1" dirty="0">
                  <a:latin typeface="Times New Roman" pitchFamily="18" charset="0"/>
                  <a:ea typeface="微软雅黑" pitchFamily="34" charset="-122"/>
                  <a:cs typeface="Times New Roman" pitchFamily="18" charset="0"/>
                </a:rPr>
                <a:t>(k)-</a:t>
              </a:r>
              <a:r>
                <a:rPr lang="en-US" b="1" dirty="0" err="1">
                  <a:latin typeface="Times New Roman" pitchFamily="18" charset="0"/>
                  <a:ea typeface="微软雅黑" pitchFamily="34" charset="-122"/>
                  <a:cs typeface="Times New Roman" pitchFamily="18" charset="0"/>
                </a:rPr>
                <a:t>dut</a:t>
              </a:r>
              <a:r>
                <a:rPr lang="en-US" b="1" dirty="0">
                  <a:latin typeface="Times New Roman" pitchFamily="18" charset="0"/>
                  <a:ea typeface="微软雅黑" pitchFamily="34" charset="-122"/>
                  <a:cs typeface="Times New Roman" pitchFamily="18" charset="0"/>
                </a:rPr>
                <a:t>(&lt;j, k&gt;)|&lt;</a:t>
              </a:r>
              <a:r>
                <a:rPr lang="en-US" b="1" dirty="0" err="1">
                  <a:latin typeface="Times New Roman" pitchFamily="18" charset="0"/>
                  <a:ea typeface="微软雅黑" pitchFamily="34" charset="-122"/>
                  <a:cs typeface="Times New Roman" pitchFamily="18" charset="0"/>
                </a:rPr>
                <a:t>v</a:t>
              </a:r>
              <a:r>
                <a:rPr lang="en-US" b="1" baseline="-18000" dirty="0" err="1">
                  <a:latin typeface="Times New Roman" pitchFamily="18" charset="0"/>
                  <a:ea typeface="微软雅黑" pitchFamily="34" charset="-122"/>
                  <a:cs typeface="Times New Roman" pitchFamily="18" charset="0"/>
                </a:rPr>
                <a:t>j</a:t>
              </a:r>
              <a:r>
                <a:rPr lang="en-US" b="1" dirty="0">
                  <a:latin typeface="Times New Roman" pitchFamily="18" charset="0"/>
                  <a:ea typeface="微软雅黑" pitchFamily="34" charset="-122"/>
                  <a:cs typeface="Times New Roman" pitchFamily="18" charset="0"/>
                </a:rPr>
                <a:t>, </a:t>
              </a:r>
              <a:r>
                <a:rPr lang="en-US" b="1" dirty="0" err="1">
                  <a:latin typeface="Times New Roman" pitchFamily="18" charset="0"/>
                  <a:ea typeface="微软雅黑" pitchFamily="34" charset="-122"/>
                  <a:cs typeface="Times New Roman" pitchFamily="18" charset="0"/>
                </a:rPr>
                <a:t>v</a:t>
              </a:r>
              <a:r>
                <a:rPr lang="en-US" b="1" baseline="-18000" dirty="0" err="1">
                  <a:latin typeface="Times New Roman" pitchFamily="18" charset="0"/>
                  <a:ea typeface="微软雅黑" pitchFamily="34" charset="-122"/>
                  <a:cs typeface="Times New Roman" pitchFamily="18" charset="0"/>
                </a:rPr>
                <a:t>k</a:t>
              </a:r>
              <a:r>
                <a:rPr lang="en-US" b="1" dirty="0">
                  <a:latin typeface="Times New Roman" pitchFamily="18" charset="0"/>
                  <a:ea typeface="微软雅黑" pitchFamily="34" charset="-122"/>
                  <a:cs typeface="Times New Roman" pitchFamily="18" charset="0"/>
                </a:rPr>
                <a:t>&gt;</a:t>
              </a:r>
              <a:r>
                <a:rPr lang="zh-CN" altLang="en-US" b="1" dirty="0">
                  <a:latin typeface="Times New Roman" pitchFamily="18" charset="0"/>
                  <a:ea typeface="微软雅黑" pitchFamily="34" charset="-122"/>
                  <a:cs typeface="Times New Roman" pitchFamily="18" charset="0"/>
                </a:rPr>
                <a:t>是网中的弧</a:t>
              </a:r>
              <a:r>
                <a:rPr lang="en-US" b="1" dirty="0">
                  <a:latin typeface="Times New Roman" pitchFamily="18" charset="0"/>
                  <a:ea typeface="微软雅黑" pitchFamily="34" charset="-122"/>
                  <a:cs typeface="Times New Roman" pitchFamily="18" charset="0"/>
                </a:rPr>
                <a:t>}</a:t>
              </a:r>
            </a:p>
          </p:txBody>
        </p:sp>
        <p:sp>
          <p:nvSpPr>
            <p:cNvPr id="9" name="AutoShape 6"/>
            <p:cNvSpPr>
              <a:spLocks/>
            </p:cNvSpPr>
            <p:nvPr/>
          </p:nvSpPr>
          <p:spPr bwMode="auto">
            <a:xfrm>
              <a:off x="1588294" y="3494882"/>
              <a:ext cx="144463" cy="647700"/>
            </a:xfrm>
            <a:prstGeom prst="leftBrace">
              <a:avLst>
                <a:gd name="adj1" fmla="val 37363"/>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a:latin typeface="Times New Roman" pitchFamily="18" charset="0"/>
                <a:ea typeface="微软雅黑" pitchFamily="34" charset="-122"/>
                <a:cs typeface="Times New Roman" pitchFamily="18" charset="0"/>
              </a:endParaRPr>
            </a:p>
          </p:txBody>
        </p:sp>
        <p:sp>
          <p:nvSpPr>
            <p:cNvPr id="10" name="Rectangle 7"/>
            <p:cNvSpPr>
              <a:spLocks noChangeArrowheads="1"/>
            </p:cNvSpPr>
            <p:nvPr/>
          </p:nvSpPr>
          <p:spPr bwMode="auto">
            <a:xfrm>
              <a:off x="580231" y="3578224"/>
              <a:ext cx="100806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buFont typeface="Arial" pitchFamily="34" charset="0"/>
                <a:buNone/>
              </a:pPr>
              <a:r>
                <a:rPr lang="en-US" b="1" dirty="0" err="1">
                  <a:latin typeface="Times New Roman" pitchFamily="18" charset="0"/>
                  <a:ea typeface="微软雅黑" pitchFamily="34" charset="-122"/>
                  <a:cs typeface="Times New Roman" pitchFamily="18" charset="0"/>
                </a:rPr>
                <a:t>v</a:t>
              </a:r>
              <a:r>
                <a:rPr lang="en-US" b="1" i="1" dirty="0" err="1">
                  <a:latin typeface="Times New Roman" pitchFamily="18" charset="0"/>
                  <a:ea typeface="微软雅黑" pitchFamily="34" charset="-122"/>
                  <a:cs typeface="Times New Roman" pitchFamily="18" charset="0"/>
                </a:rPr>
                <a:t>l</a:t>
              </a:r>
              <a:r>
                <a:rPr lang="en-US" b="1" dirty="0">
                  <a:latin typeface="Times New Roman" pitchFamily="18" charset="0"/>
                  <a:ea typeface="微软雅黑" pitchFamily="34" charset="-122"/>
                  <a:cs typeface="Times New Roman" pitchFamily="18" charset="0"/>
                </a:rPr>
                <a:t>(j) = </a:t>
              </a:r>
            </a:p>
          </p:txBody>
        </p:sp>
        <p:sp>
          <p:nvSpPr>
            <p:cNvPr id="11" name="Rectangle 8"/>
            <p:cNvSpPr>
              <a:spLocks noChangeArrowheads="1"/>
            </p:cNvSpPr>
            <p:nvPr/>
          </p:nvSpPr>
          <p:spPr bwMode="auto">
            <a:xfrm>
              <a:off x="6346011" y="3596480"/>
              <a:ext cx="61118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b="1" dirty="0">
                  <a:latin typeface="Times New Roman" pitchFamily="18" charset="0"/>
                  <a:ea typeface="微软雅黑" pitchFamily="34" charset="-122"/>
                  <a:cs typeface="Times New Roman" pitchFamily="18" charset="0"/>
                </a:rPr>
                <a:t>（</a:t>
              </a:r>
              <a:r>
                <a:rPr lang="en-US" b="1" dirty="0">
                  <a:latin typeface="Times New Roman" pitchFamily="18" charset="0"/>
                  <a:ea typeface="微软雅黑" pitchFamily="34" charset="-122"/>
                  <a:cs typeface="Times New Roman" pitchFamily="18" charset="0"/>
                </a:rPr>
                <a:t>3</a:t>
              </a:r>
              <a:r>
                <a:rPr lang="zh-CN" altLang="en-US" b="1" dirty="0">
                  <a:latin typeface="Times New Roman" pitchFamily="18" charset="0"/>
                  <a:ea typeface="微软雅黑" pitchFamily="34" charset="-122"/>
                  <a:cs typeface="Times New Roman" pitchFamily="18" charset="0"/>
                </a:rPr>
                <a:t>）</a:t>
              </a:r>
              <a:endParaRPr lang="en-US" b="1" dirty="0">
                <a:latin typeface="Times New Roman" pitchFamily="18" charset="0"/>
                <a:ea typeface="微软雅黑" pitchFamily="34" charset="-122"/>
                <a:cs typeface="Times New Roman" pitchFamily="18" charset="0"/>
              </a:endParaRPr>
            </a:p>
          </p:txBody>
        </p:sp>
      </p:grpSp>
      <p:grpSp>
        <p:nvGrpSpPr>
          <p:cNvPr id="14" name="Group 11"/>
          <p:cNvGrpSpPr>
            <a:grpSpLocks/>
          </p:cNvGrpSpPr>
          <p:nvPr/>
        </p:nvGrpSpPr>
        <p:grpSpPr bwMode="auto">
          <a:xfrm>
            <a:off x="1408895" y="1060472"/>
            <a:ext cx="5726114" cy="1001713"/>
            <a:chOff x="0" y="0"/>
            <a:chExt cx="3607" cy="631"/>
          </a:xfrm>
        </p:grpSpPr>
        <p:sp>
          <p:nvSpPr>
            <p:cNvPr id="16" name="Rectangle 12"/>
            <p:cNvSpPr>
              <a:spLocks noChangeArrowheads="1"/>
            </p:cNvSpPr>
            <p:nvPr/>
          </p:nvSpPr>
          <p:spPr bwMode="auto">
            <a:xfrm>
              <a:off x="736" y="0"/>
              <a:ext cx="1682"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latin typeface="Times New Roman" pitchFamily="18" charset="0"/>
                  <a:cs typeface="Times New Roman" pitchFamily="18" charset="0"/>
                </a:rPr>
                <a:t>0    j=0</a:t>
              </a:r>
              <a:r>
                <a:rPr lang="zh-CN" altLang="en-US" b="1" dirty="0">
                  <a:latin typeface="Times New Roman" pitchFamily="18" charset="0"/>
                  <a:cs typeface="Times New Roman" pitchFamily="18" charset="0"/>
                </a:rPr>
                <a:t>，表示</a:t>
              </a:r>
              <a:r>
                <a:rPr lang="en-US" b="1" dirty="0" err="1">
                  <a:latin typeface="Times New Roman" pitchFamily="18" charset="0"/>
                  <a:cs typeface="Times New Roman" pitchFamily="18" charset="0"/>
                </a:rPr>
                <a:t>v</a:t>
              </a:r>
              <a:r>
                <a:rPr lang="en-US" b="1" baseline="-18000" dirty="0" err="1">
                  <a:latin typeface="Times New Roman" pitchFamily="18" charset="0"/>
                  <a:cs typeface="Times New Roman" pitchFamily="18" charset="0"/>
                </a:rPr>
                <a:t>j</a:t>
              </a:r>
              <a:r>
                <a:rPr lang="zh-CN" altLang="en-US" b="1" dirty="0">
                  <a:latin typeface="Times New Roman" pitchFamily="18" charset="0"/>
                  <a:cs typeface="Times New Roman" pitchFamily="18" charset="0"/>
                </a:rPr>
                <a:t>是起点</a:t>
              </a:r>
            </a:p>
          </p:txBody>
        </p:sp>
        <p:sp>
          <p:nvSpPr>
            <p:cNvPr id="17" name="Rectangle 13"/>
            <p:cNvSpPr>
              <a:spLocks noChangeArrowheads="1"/>
            </p:cNvSpPr>
            <p:nvPr/>
          </p:nvSpPr>
          <p:spPr bwMode="auto">
            <a:xfrm>
              <a:off x="731" y="336"/>
              <a:ext cx="2876"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latin typeface="Times New Roman" pitchFamily="18" charset="0"/>
                  <a:cs typeface="Times New Roman" pitchFamily="18" charset="0"/>
                </a:rPr>
                <a:t>Max{</a:t>
              </a:r>
              <a:r>
                <a:rPr lang="en-US" b="1" dirty="0" err="1">
                  <a:latin typeface="Times New Roman" pitchFamily="18" charset="0"/>
                  <a:cs typeface="Times New Roman" pitchFamily="18" charset="0"/>
                </a:rPr>
                <a:t>ve</a:t>
              </a:r>
              <a:r>
                <a:rPr lang="en-US" b="1" dirty="0">
                  <a:latin typeface="Times New Roman" pitchFamily="18" charset="0"/>
                  <a:cs typeface="Times New Roman" pitchFamily="18" charset="0"/>
                </a:rPr>
                <a:t>(i)+</a:t>
              </a:r>
              <a:r>
                <a:rPr lang="en-US" b="1" dirty="0" err="1">
                  <a:latin typeface="Times New Roman" pitchFamily="18" charset="0"/>
                  <a:cs typeface="Times New Roman" pitchFamily="18" charset="0"/>
                </a:rPr>
                <a:t>dut</a:t>
              </a:r>
              <a:r>
                <a:rPr lang="en-US" b="1" dirty="0">
                  <a:latin typeface="Times New Roman" pitchFamily="18" charset="0"/>
                  <a:cs typeface="Times New Roman" pitchFamily="18" charset="0"/>
                </a:rPr>
                <a:t>(&lt;i, j&gt;)|&lt;v</a:t>
              </a:r>
              <a:r>
                <a:rPr lang="en-US" b="1" baseline="-18000" dirty="0">
                  <a:latin typeface="Times New Roman" pitchFamily="18" charset="0"/>
                  <a:cs typeface="Times New Roman" pitchFamily="18" charset="0"/>
                </a:rPr>
                <a:t>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a:t>
              </a:r>
              <a:r>
                <a:rPr lang="en-US" b="1" baseline="-18000" dirty="0" err="1">
                  <a:latin typeface="Times New Roman" pitchFamily="18" charset="0"/>
                  <a:cs typeface="Times New Roman" pitchFamily="18" charset="0"/>
                </a:rPr>
                <a:t>j</a:t>
              </a:r>
              <a:r>
                <a:rPr lang="en-US" b="1" dirty="0">
                  <a:latin typeface="Times New Roman" pitchFamily="18" charset="0"/>
                  <a:cs typeface="Times New Roman" pitchFamily="18" charset="0"/>
                </a:rPr>
                <a:t>&gt;</a:t>
              </a:r>
              <a:r>
                <a:rPr lang="zh-CN" altLang="en-US" b="1" dirty="0">
                  <a:latin typeface="Times New Roman" pitchFamily="18" charset="0"/>
                  <a:cs typeface="Times New Roman" pitchFamily="18" charset="0"/>
                </a:rPr>
                <a:t>是网中的弧</a:t>
              </a:r>
              <a:r>
                <a:rPr lang="en-US" b="1" dirty="0">
                  <a:latin typeface="Times New Roman" pitchFamily="18" charset="0"/>
                  <a:cs typeface="Times New Roman" pitchFamily="18" charset="0"/>
                </a:rPr>
                <a:t>}</a:t>
              </a:r>
            </a:p>
          </p:txBody>
        </p:sp>
        <p:sp>
          <p:nvSpPr>
            <p:cNvPr id="18" name="AutoShape 14"/>
            <p:cNvSpPr>
              <a:spLocks/>
            </p:cNvSpPr>
            <p:nvPr/>
          </p:nvSpPr>
          <p:spPr bwMode="auto">
            <a:xfrm>
              <a:off x="635" y="144"/>
              <a:ext cx="91" cy="408"/>
            </a:xfrm>
            <a:prstGeom prst="leftBrace">
              <a:avLst>
                <a:gd name="adj1" fmla="val 37363"/>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a:latin typeface="Times New Roman" pitchFamily="18" charset="0"/>
                <a:cs typeface="Times New Roman" pitchFamily="18" charset="0"/>
              </a:endParaRPr>
            </a:p>
          </p:txBody>
        </p:sp>
        <p:sp>
          <p:nvSpPr>
            <p:cNvPr id="19" name="Rectangle 15"/>
            <p:cNvSpPr>
              <a:spLocks noChangeArrowheads="1"/>
            </p:cNvSpPr>
            <p:nvPr/>
          </p:nvSpPr>
          <p:spPr bwMode="auto">
            <a:xfrm>
              <a:off x="0" y="216"/>
              <a:ext cx="635"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fontAlgn="base">
                <a:spcBef>
                  <a:spcPct val="0"/>
                </a:spcBef>
                <a:spcAft>
                  <a:spcPct val="0"/>
                </a:spcAft>
                <a:buFont typeface="Arial" pitchFamily="34" charset="0"/>
                <a:buNone/>
              </a:pPr>
              <a:r>
                <a:rPr lang="en-US" b="1" dirty="0" err="1">
                  <a:latin typeface="Times New Roman" pitchFamily="18" charset="0"/>
                  <a:cs typeface="Times New Roman" pitchFamily="18" charset="0"/>
                </a:rPr>
                <a:t>ve</a:t>
              </a:r>
              <a:r>
                <a:rPr lang="en-US" b="1" dirty="0">
                  <a:latin typeface="Times New Roman" pitchFamily="18" charset="0"/>
                  <a:cs typeface="Times New Roman" pitchFamily="18" charset="0"/>
                </a:rPr>
                <a:t>(j) = </a:t>
              </a:r>
            </a:p>
          </p:txBody>
        </p:sp>
      </p:grpSp>
      <p:sp>
        <p:nvSpPr>
          <p:cNvPr id="15" name="Rectangle 16"/>
          <p:cNvSpPr>
            <a:spLocks noChangeArrowheads="1"/>
          </p:cNvSpPr>
          <p:nvPr/>
        </p:nvSpPr>
        <p:spPr bwMode="auto">
          <a:xfrm>
            <a:off x="7124314" y="1382737"/>
            <a:ext cx="61118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b="1" dirty="0">
                <a:latin typeface="Times New Roman" pitchFamily="18" charset="0"/>
                <a:cs typeface="Times New Roman" pitchFamily="18" charset="0"/>
              </a:rPr>
              <a:t>（</a:t>
            </a:r>
            <a:r>
              <a:rPr lang="en-US" b="1" dirty="0">
                <a:latin typeface="Times New Roman" pitchFamily="18" charset="0"/>
                <a:cs typeface="Times New Roman" pitchFamily="18" charset="0"/>
              </a:rPr>
              <a:t>2</a:t>
            </a:r>
            <a:r>
              <a:rPr lang="zh-CN" altLang="en-US" b="1" dirty="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cxnSp>
        <p:nvCxnSpPr>
          <p:cNvPr id="21" name="直接连接符 20">
            <a:extLst>
              <a:ext uri="{FF2B5EF4-FFF2-40B4-BE49-F238E27FC236}">
                <a16:creationId xmlns:a16="http://schemas.microsoft.com/office/drawing/2014/main" id="{46F92BB7-A9DC-4801-8FE1-AD4F221076E6}"/>
              </a:ext>
            </a:extLst>
          </p:cNvPr>
          <p:cNvCxnSpPr/>
          <p:nvPr/>
        </p:nvCxnSpPr>
        <p:spPr>
          <a:xfrm>
            <a:off x="346710" y="3817620"/>
            <a:ext cx="8450580" cy="0"/>
          </a:xfrm>
          <a:prstGeom prst="line">
            <a:avLst/>
          </a:prstGeom>
          <a:ln w="38100">
            <a:solidFill>
              <a:srgbClr val="00582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53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a:t>
            </a:r>
            <a:r>
              <a:rPr lang="en-US" altLang="zh-CN" dirty="0"/>
              <a:t>AOE</a:t>
            </a:r>
            <a:r>
              <a:rPr lang="zh-CN" altLang="en-US" dirty="0"/>
              <a:t>中关键路径和关键活动</a:t>
            </a:r>
          </a:p>
        </p:txBody>
      </p:sp>
      <p:sp>
        <p:nvSpPr>
          <p:cNvPr id="3" name="内容占位符 2"/>
          <p:cNvSpPr>
            <a:spLocks noGrp="1"/>
          </p:cNvSpPr>
          <p:nvPr>
            <p:ph idx="1"/>
          </p:nvPr>
        </p:nvSpPr>
        <p:spPr/>
        <p:txBody>
          <a:bodyPr>
            <a:normAutofit/>
          </a:bodyPr>
          <a:lstStyle/>
          <a:p>
            <a:pPr>
              <a:lnSpc>
                <a:spcPct val="110000"/>
              </a:lnSpc>
            </a:pPr>
            <a:r>
              <a:rPr lang="zh-CN" altLang="en-US" sz="1800" b="1" dirty="0">
                <a:latin typeface="Times New Roman" pitchFamily="18" charset="0"/>
                <a:cs typeface="Times New Roman" pitchFamily="18" charset="0"/>
              </a:rPr>
              <a:t>算法思想</a:t>
            </a:r>
          </a:p>
          <a:p>
            <a:pPr marL="533400" lvl="1" indent="0">
              <a:lnSpc>
                <a:spcPct val="110000"/>
              </a:lnSpc>
              <a:buFont typeface="Wingdings" pitchFamily="2" charset="2"/>
              <a:buNone/>
            </a:pPr>
            <a:r>
              <a:rPr lang="zh-CN" altLang="en-US" sz="1800" dirty="0">
                <a:solidFill>
                  <a:srgbClr val="0000FF"/>
                </a:solidFill>
                <a:latin typeface="Times New Roman" pitchFamily="18" charset="0"/>
                <a:cs typeface="Times New Roman" pitchFamily="18" charset="0"/>
              </a:rPr>
              <a:t>① </a:t>
            </a:r>
            <a:r>
              <a:rPr lang="zh-CN" altLang="en-US" sz="1800" dirty="0">
                <a:latin typeface="Times New Roman" pitchFamily="18" charset="0"/>
                <a:cs typeface="Times New Roman" pitchFamily="18" charset="0"/>
              </a:rPr>
              <a:t>利用拓扑排序求出</a:t>
            </a:r>
            <a:r>
              <a:rPr lang="en-US" altLang="zh-CN" sz="1800" dirty="0">
                <a:latin typeface="Times New Roman" pitchFamily="18" charset="0"/>
                <a:cs typeface="Times New Roman" pitchFamily="18" charset="0"/>
              </a:rPr>
              <a:t>AOE</a:t>
            </a:r>
            <a:r>
              <a:rPr lang="zh-CN" altLang="en-US" sz="1800" dirty="0">
                <a:latin typeface="Times New Roman" pitchFamily="18" charset="0"/>
                <a:cs typeface="Times New Roman" pitchFamily="18" charset="0"/>
              </a:rPr>
              <a:t>网的一个拓扑序列； </a:t>
            </a:r>
          </a:p>
          <a:p>
            <a:pPr marL="533400" lvl="1" indent="0">
              <a:lnSpc>
                <a:spcPct val="110000"/>
              </a:lnSpc>
              <a:buFont typeface="Wingdings" pitchFamily="2" charset="2"/>
              <a:buNone/>
            </a:pPr>
            <a:r>
              <a:rPr lang="zh-CN" altLang="en-US" sz="1800" dirty="0">
                <a:solidFill>
                  <a:srgbClr val="0000FF"/>
                </a:solidFill>
                <a:latin typeface="Times New Roman" pitchFamily="18" charset="0"/>
                <a:cs typeface="Times New Roman" pitchFamily="18" charset="0"/>
              </a:rPr>
              <a:t>②  </a:t>
            </a:r>
            <a:r>
              <a:rPr lang="zh-CN" altLang="en-US" sz="1800" dirty="0">
                <a:latin typeface="Times New Roman" pitchFamily="18" charset="0"/>
                <a:cs typeface="Times New Roman" pitchFamily="18" charset="0"/>
              </a:rPr>
              <a:t>从拓扑排序的序列的第一个顶点</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源点</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开始，</a:t>
            </a:r>
            <a:r>
              <a:rPr lang="zh-CN" altLang="en-US" sz="1800" dirty="0">
                <a:solidFill>
                  <a:srgbClr val="0000FF"/>
                </a:solidFill>
                <a:latin typeface="Times New Roman" pitchFamily="18" charset="0"/>
                <a:cs typeface="Times New Roman" pitchFamily="18" charset="0"/>
              </a:rPr>
              <a:t>按拓扑顺序</a:t>
            </a:r>
            <a:r>
              <a:rPr lang="zh-CN" altLang="en-US" sz="1800" dirty="0">
                <a:latin typeface="Times New Roman" pitchFamily="18" charset="0"/>
                <a:cs typeface="Times New Roman" pitchFamily="18" charset="0"/>
              </a:rPr>
              <a:t>依次计算每个</a:t>
            </a:r>
            <a:r>
              <a:rPr lang="zh-CN" altLang="en-US" sz="1800" dirty="0">
                <a:solidFill>
                  <a:srgbClr val="0000FF"/>
                </a:solidFill>
                <a:latin typeface="Times New Roman" pitchFamily="18" charset="0"/>
                <a:cs typeface="Times New Roman" pitchFamily="18" charset="0"/>
              </a:rPr>
              <a:t>事件的最早发生时间</a:t>
            </a:r>
            <a:r>
              <a:rPr lang="en-US" altLang="zh-CN" sz="1800" dirty="0" err="1">
                <a:solidFill>
                  <a:srgbClr val="0000FF"/>
                </a:solidFill>
                <a:latin typeface="Times New Roman" pitchFamily="18" charset="0"/>
                <a:cs typeface="Times New Roman" pitchFamily="18" charset="0"/>
              </a:rPr>
              <a:t>ve</a:t>
            </a:r>
            <a:r>
              <a:rPr lang="en-US" altLang="zh-CN" sz="1800" dirty="0">
                <a:solidFill>
                  <a:srgbClr val="0000FF"/>
                </a:solidFill>
                <a:latin typeface="Times New Roman" pitchFamily="18" charset="0"/>
                <a:cs typeface="Times New Roman" pitchFamily="18" charset="0"/>
              </a:rPr>
              <a:t>(i) </a:t>
            </a:r>
            <a:r>
              <a:rPr lang="zh-CN" altLang="en-US" sz="1800" dirty="0">
                <a:latin typeface="Times New Roman" pitchFamily="18" charset="0"/>
                <a:cs typeface="Times New Roman" pitchFamily="18" charset="0"/>
              </a:rPr>
              <a:t>； </a:t>
            </a:r>
          </a:p>
          <a:p>
            <a:pPr marL="533400" lvl="1" indent="0">
              <a:lnSpc>
                <a:spcPct val="110000"/>
              </a:lnSpc>
              <a:buFont typeface="Wingdings" pitchFamily="2" charset="2"/>
              <a:buNone/>
            </a:pPr>
            <a:r>
              <a:rPr lang="zh-CN" altLang="en-US" sz="1800" dirty="0">
                <a:solidFill>
                  <a:srgbClr val="0000FF"/>
                </a:solidFill>
                <a:latin typeface="Times New Roman" pitchFamily="18" charset="0"/>
                <a:cs typeface="Times New Roman" pitchFamily="18" charset="0"/>
              </a:rPr>
              <a:t>③  </a:t>
            </a:r>
            <a:r>
              <a:rPr lang="zh-CN" altLang="en-US" sz="1800" dirty="0">
                <a:latin typeface="Times New Roman" pitchFamily="18" charset="0"/>
                <a:cs typeface="Times New Roman" pitchFamily="18" charset="0"/>
              </a:rPr>
              <a:t>从拓扑排序的序列的最后一个顶点</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汇点</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开始，</a:t>
            </a:r>
            <a:r>
              <a:rPr lang="zh-CN" altLang="en-US" sz="1800" dirty="0">
                <a:solidFill>
                  <a:srgbClr val="0000FF"/>
                </a:solidFill>
                <a:latin typeface="Times New Roman" pitchFamily="18" charset="0"/>
                <a:cs typeface="Times New Roman" pitchFamily="18" charset="0"/>
              </a:rPr>
              <a:t>按逆拓扑顺序</a:t>
            </a:r>
            <a:r>
              <a:rPr lang="zh-CN" altLang="en-US" sz="1800" dirty="0">
                <a:latin typeface="Times New Roman" pitchFamily="18" charset="0"/>
                <a:cs typeface="Times New Roman" pitchFamily="18" charset="0"/>
              </a:rPr>
              <a:t>依次计算每个</a:t>
            </a:r>
            <a:r>
              <a:rPr lang="zh-CN" altLang="en-US" sz="1800" dirty="0">
                <a:solidFill>
                  <a:srgbClr val="0000FF"/>
                </a:solidFill>
                <a:latin typeface="Times New Roman" pitchFamily="18" charset="0"/>
                <a:cs typeface="Times New Roman" pitchFamily="18" charset="0"/>
              </a:rPr>
              <a:t>事件的最晚发生时间</a:t>
            </a:r>
            <a:r>
              <a:rPr lang="en-US" altLang="zh-CN" sz="1800" dirty="0" err="1">
                <a:solidFill>
                  <a:srgbClr val="0000FF"/>
                </a:solidFill>
                <a:latin typeface="Times New Roman" pitchFamily="18" charset="0"/>
                <a:cs typeface="Times New Roman" pitchFamily="18" charset="0"/>
              </a:rPr>
              <a:t>v</a:t>
            </a:r>
            <a:r>
              <a:rPr lang="en-US" altLang="zh-CN" sz="1800" i="1" dirty="0" err="1">
                <a:solidFill>
                  <a:srgbClr val="0000FF"/>
                </a:solidFill>
                <a:latin typeface="Times New Roman" pitchFamily="18" charset="0"/>
                <a:cs typeface="Times New Roman" pitchFamily="18" charset="0"/>
              </a:rPr>
              <a:t>l</a:t>
            </a:r>
            <a:r>
              <a:rPr lang="en-US" altLang="zh-CN" sz="1800" dirty="0">
                <a:solidFill>
                  <a:srgbClr val="0000FF"/>
                </a:solidFill>
                <a:latin typeface="Times New Roman" pitchFamily="18" charset="0"/>
                <a:cs typeface="Times New Roman" pitchFamily="18" charset="0"/>
              </a:rPr>
              <a:t>(i) </a:t>
            </a:r>
            <a:r>
              <a:rPr lang="zh-CN" altLang="en-US" sz="1800" dirty="0">
                <a:latin typeface="Times New Roman" pitchFamily="18" charset="0"/>
                <a:cs typeface="Times New Roman" pitchFamily="18" charset="0"/>
              </a:rPr>
              <a:t>；</a:t>
            </a:r>
          </a:p>
          <a:p>
            <a:pPr marL="0" indent="0">
              <a:lnSpc>
                <a:spcPct val="110000"/>
              </a:lnSpc>
              <a:buFont typeface="Wingdings" pitchFamily="2" charset="2"/>
              <a:buNone/>
            </a:pPr>
            <a:r>
              <a:rPr lang="zh-CN" altLang="en-US" sz="1800" dirty="0">
                <a:latin typeface="Times New Roman" pitchFamily="18" charset="0"/>
                <a:cs typeface="Times New Roman" pitchFamily="18" charset="0"/>
              </a:rPr>
              <a:t>         对于图</a:t>
            </a:r>
            <a:r>
              <a:rPr lang="en-US" altLang="zh-CN" sz="1800" dirty="0">
                <a:latin typeface="Times New Roman" pitchFamily="18" charset="0"/>
                <a:cs typeface="Times New Roman" pitchFamily="18" charset="0"/>
              </a:rPr>
              <a:t>7-24</a:t>
            </a:r>
            <a:r>
              <a:rPr lang="zh-CN" altLang="en-US" sz="1800" dirty="0">
                <a:latin typeface="Times New Roman" pitchFamily="18" charset="0"/>
                <a:cs typeface="Times New Roman" pitchFamily="18" charset="0"/>
              </a:rPr>
              <a:t>的</a:t>
            </a:r>
            <a:r>
              <a:rPr lang="en-US" altLang="zh-CN" sz="1800" dirty="0">
                <a:latin typeface="Times New Roman" pitchFamily="18" charset="0"/>
                <a:cs typeface="Times New Roman" pitchFamily="18" charset="0"/>
              </a:rPr>
              <a:t>AOE</a:t>
            </a:r>
            <a:r>
              <a:rPr lang="zh-CN" altLang="en-US" sz="1800" dirty="0">
                <a:latin typeface="Times New Roman" pitchFamily="18" charset="0"/>
                <a:cs typeface="Times New Roman" pitchFamily="18" charset="0"/>
              </a:rPr>
              <a:t>网，处理过程如下：</a:t>
            </a:r>
          </a:p>
          <a:p>
            <a:pPr marL="533400" lvl="1" indent="0">
              <a:lnSpc>
                <a:spcPct val="110000"/>
              </a:lnSpc>
              <a:buFont typeface="Wingdings" pitchFamily="2" charset="2"/>
              <a:buNone/>
            </a:pPr>
            <a:r>
              <a:rPr lang="zh-CN" altLang="en-US" sz="1800" dirty="0">
                <a:solidFill>
                  <a:schemeClr val="folHlink"/>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拓扑排序的序列是： </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0</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1</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3 </a:t>
            </a:r>
            <a:r>
              <a:rPr lang="en-US" altLang="zh-CN" sz="1800" dirty="0">
                <a:latin typeface="Times New Roman" pitchFamily="18" charset="0"/>
                <a:cs typeface="Times New Roman" pitchFamily="18" charset="0"/>
              </a:rPr>
              <a:t>,</a:t>
            </a:r>
            <a:r>
              <a:rPr lang="en-US" altLang="zh-CN" sz="1800" baseline="-180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4</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5 </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6 </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7 </a:t>
            </a:r>
            <a:r>
              <a:rPr lang="en-US" altLang="zh-CN" sz="1800" dirty="0">
                <a:latin typeface="Times New Roman" pitchFamily="18" charset="0"/>
                <a:cs typeface="Times New Roman" pitchFamily="18" charset="0"/>
              </a:rPr>
              <a:t>, v</a:t>
            </a:r>
            <a:r>
              <a:rPr lang="en-US" altLang="zh-CN" sz="1800" baseline="-18000" dirty="0">
                <a:latin typeface="Times New Roman" pitchFamily="18" charset="0"/>
                <a:cs typeface="Times New Roman" pitchFamily="18" charset="0"/>
              </a:rPr>
              <a:t>8</a:t>
            </a:r>
            <a:r>
              <a:rPr lang="en-US" altLang="zh-CN" sz="1800" dirty="0">
                <a:latin typeface="Times New Roman" pitchFamily="18" charset="0"/>
                <a:cs typeface="Times New Roman" pitchFamily="18" charset="0"/>
              </a:rPr>
              <a:t>)</a:t>
            </a:r>
          </a:p>
          <a:p>
            <a:endParaRPr lang="zh-CN" altLang="en-US" sz="1600"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39</a:t>
            </a:fld>
            <a:endParaRPr lang="zh-CN" altLang="en-US" dirty="0"/>
          </a:p>
        </p:txBody>
      </p:sp>
      <p:grpSp>
        <p:nvGrpSpPr>
          <p:cNvPr id="8" name="Group 5"/>
          <p:cNvGrpSpPr>
            <a:grpSpLocks/>
          </p:cNvGrpSpPr>
          <p:nvPr/>
        </p:nvGrpSpPr>
        <p:grpSpPr bwMode="auto">
          <a:xfrm>
            <a:off x="2165351" y="3887788"/>
            <a:ext cx="4849812" cy="2266950"/>
            <a:chOff x="0" y="0"/>
            <a:chExt cx="3055" cy="1428"/>
          </a:xfrm>
        </p:grpSpPr>
        <p:sp>
          <p:nvSpPr>
            <p:cNvPr id="9" name="Oval 6"/>
            <p:cNvSpPr>
              <a:spLocks noChangeArrowheads="1"/>
            </p:cNvSpPr>
            <p:nvPr/>
          </p:nvSpPr>
          <p:spPr bwMode="auto">
            <a:xfrm>
              <a:off x="24" y="72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0</a:t>
              </a:r>
            </a:p>
          </p:txBody>
        </p:sp>
        <p:sp>
          <p:nvSpPr>
            <p:cNvPr id="10" name="Oval 7"/>
            <p:cNvSpPr>
              <a:spLocks noChangeArrowheads="1"/>
            </p:cNvSpPr>
            <p:nvPr/>
          </p:nvSpPr>
          <p:spPr bwMode="auto">
            <a:xfrm>
              <a:off x="1977" y="88"/>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dirty="0">
                  <a:latin typeface="Times New Roman" pitchFamily="18" charset="0"/>
                  <a:ea typeface="微软雅黑" pitchFamily="34" charset="-122"/>
                  <a:cs typeface="Times New Roman" pitchFamily="18" charset="0"/>
                </a:rPr>
                <a:t>v</a:t>
              </a:r>
              <a:r>
                <a:rPr lang="en-US" sz="1600" baseline="-18000" dirty="0">
                  <a:latin typeface="Times New Roman" pitchFamily="18" charset="0"/>
                  <a:ea typeface="微软雅黑" pitchFamily="34" charset="-122"/>
                  <a:cs typeface="Times New Roman" pitchFamily="18" charset="0"/>
                </a:rPr>
                <a:t>6</a:t>
              </a:r>
            </a:p>
          </p:txBody>
        </p:sp>
        <p:sp>
          <p:nvSpPr>
            <p:cNvPr id="11" name="Oval 8"/>
            <p:cNvSpPr>
              <a:spLocks noChangeArrowheads="1"/>
            </p:cNvSpPr>
            <p:nvPr/>
          </p:nvSpPr>
          <p:spPr bwMode="auto">
            <a:xfrm>
              <a:off x="1456" y="1136"/>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5</a:t>
              </a:r>
            </a:p>
          </p:txBody>
        </p:sp>
        <p:sp>
          <p:nvSpPr>
            <p:cNvPr id="12" name="Oval 9"/>
            <p:cNvSpPr>
              <a:spLocks noChangeArrowheads="1"/>
            </p:cNvSpPr>
            <p:nvPr/>
          </p:nvSpPr>
          <p:spPr bwMode="auto">
            <a:xfrm>
              <a:off x="1128" y="62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4</a:t>
              </a:r>
            </a:p>
          </p:txBody>
        </p:sp>
        <p:sp>
          <p:nvSpPr>
            <p:cNvPr id="13" name="Oval 10"/>
            <p:cNvSpPr>
              <a:spLocks noChangeArrowheads="1"/>
            </p:cNvSpPr>
            <p:nvPr/>
          </p:nvSpPr>
          <p:spPr bwMode="auto">
            <a:xfrm>
              <a:off x="1216" y="8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3</a:t>
              </a:r>
            </a:p>
          </p:txBody>
        </p:sp>
        <p:sp>
          <p:nvSpPr>
            <p:cNvPr id="14" name="Oval 11"/>
            <p:cNvSpPr>
              <a:spLocks noChangeArrowheads="1"/>
            </p:cNvSpPr>
            <p:nvPr/>
          </p:nvSpPr>
          <p:spPr bwMode="auto">
            <a:xfrm>
              <a:off x="592" y="110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2</a:t>
              </a:r>
            </a:p>
          </p:txBody>
        </p:sp>
        <p:sp>
          <p:nvSpPr>
            <p:cNvPr id="15" name="Oval 12"/>
            <p:cNvSpPr>
              <a:spLocks noChangeArrowheads="1"/>
            </p:cNvSpPr>
            <p:nvPr/>
          </p:nvSpPr>
          <p:spPr bwMode="auto">
            <a:xfrm>
              <a:off x="528" y="24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1</a:t>
              </a:r>
            </a:p>
          </p:txBody>
        </p:sp>
        <p:sp>
          <p:nvSpPr>
            <p:cNvPr id="16" name="Oval 13"/>
            <p:cNvSpPr>
              <a:spLocks noChangeArrowheads="1"/>
            </p:cNvSpPr>
            <p:nvPr/>
          </p:nvSpPr>
          <p:spPr bwMode="auto">
            <a:xfrm>
              <a:off x="1912" y="62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7</a:t>
              </a:r>
            </a:p>
          </p:txBody>
        </p:sp>
        <p:sp>
          <p:nvSpPr>
            <p:cNvPr id="17" name="Oval 14"/>
            <p:cNvSpPr>
              <a:spLocks noChangeArrowheads="1"/>
            </p:cNvSpPr>
            <p:nvPr/>
          </p:nvSpPr>
          <p:spPr bwMode="auto">
            <a:xfrm>
              <a:off x="2760" y="624"/>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v</a:t>
              </a:r>
              <a:r>
                <a:rPr lang="en-US" sz="1600" baseline="-18000">
                  <a:latin typeface="Times New Roman" pitchFamily="18" charset="0"/>
                  <a:ea typeface="微软雅黑" pitchFamily="34" charset="-122"/>
                  <a:cs typeface="Times New Roman" pitchFamily="18" charset="0"/>
                </a:rPr>
                <a:t>8</a:t>
              </a:r>
            </a:p>
          </p:txBody>
        </p:sp>
        <p:grpSp>
          <p:nvGrpSpPr>
            <p:cNvPr id="18" name="Group 15"/>
            <p:cNvGrpSpPr>
              <a:grpSpLocks/>
            </p:cNvGrpSpPr>
            <p:nvPr/>
          </p:nvGrpSpPr>
          <p:grpSpPr bwMode="auto">
            <a:xfrm>
              <a:off x="0" y="432"/>
              <a:ext cx="600" cy="288"/>
              <a:chOff x="0" y="0"/>
              <a:chExt cx="600" cy="288"/>
            </a:xfrm>
          </p:grpSpPr>
          <p:sp>
            <p:nvSpPr>
              <p:cNvPr id="52" name="Rectangle 16"/>
              <p:cNvSpPr>
                <a:spLocks noChangeArrowheads="1"/>
              </p:cNvSpPr>
              <p:nvPr/>
            </p:nvSpPr>
            <p:spPr bwMode="auto">
              <a:xfrm>
                <a:off x="0"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a1=3</a:t>
                </a:r>
              </a:p>
            </p:txBody>
          </p:sp>
          <p:sp>
            <p:nvSpPr>
              <p:cNvPr id="53" name="Line 17"/>
              <p:cNvSpPr>
                <a:spLocks noChangeShapeType="1"/>
              </p:cNvSpPr>
              <p:nvPr/>
            </p:nvSpPr>
            <p:spPr bwMode="auto">
              <a:xfrm flipV="1">
                <a:off x="216" y="0"/>
                <a:ext cx="384"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19" name="Group 18"/>
            <p:cNvGrpSpPr>
              <a:grpSpLocks/>
            </p:cNvGrpSpPr>
            <p:nvPr/>
          </p:nvGrpSpPr>
          <p:grpSpPr bwMode="auto">
            <a:xfrm>
              <a:off x="216" y="852"/>
              <a:ext cx="528" cy="332"/>
              <a:chOff x="0" y="0"/>
              <a:chExt cx="528" cy="332"/>
            </a:xfrm>
          </p:grpSpPr>
          <p:sp>
            <p:nvSpPr>
              <p:cNvPr id="50" name="Rectangle 19"/>
              <p:cNvSpPr>
                <a:spLocks noChangeArrowheads="1"/>
              </p:cNvSpPr>
              <p:nvPr/>
            </p:nvSpPr>
            <p:spPr bwMode="auto">
              <a:xfrm>
                <a:off x="75"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a2=10</a:t>
                </a:r>
              </a:p>
            </p:txBody>
          </p:sp>
          <p:sp>
            <p:nvSpPr>
              <p:cNvPr id="51" name="Line 20"/>
              <p:cNvSpPr>
                <a:spLocks noChangeShapeType="1"/>
              </p:cNvSpPr>
              <p:nvPr/>
            </p:nvSpPr>
            <p:spPr bwMode="auto">
              <a:xfrm>
                <a:off x="0" y="92"/>
                <a:ext cx="384" cy="24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0" name="Group 21"/>
            <p:cNvGrpSpPr>
              <a:grpSpLocks/>
            </p:cNvGrpSpPr>
            <p:nvPr/>
          </p:nvGrpSpPr>
          <p:grpSpPr bwMode="auto">
            <a:xfrm>
              <a:off x="744" y="48"/>
              <a:ext cx="480" cy="240"/>
              <a:chOff x="0" y="0"/>
              <a:chExt cx="480" cy="240"/>
            </a:xfrm>
          </p:grpSpPr>
          <p:sp>
            <p:nvSpPr>
              <p:cNvPr id="48" name="Rectangle 22"/>
              <p:cNvSpPr>
                <a:spLocks noChangeArrowheads="1"/>
              </p:cNvSpPr>
              <p:nvPr/>
            </p:nvSpPr>
            <p:spPr bwMode="auto">
              <a:xfrm>
                <a:off x="0"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a3=9</a:t>
                </a:r>
              </a:p>
            </p:txBody>
          </p:sp>
          <p:sp>
            <p:nvSpPr>
              <p:cNvPr id="49" name="Line 23"/>
              <p:cNvSpPr>
                <a:spLocks noChangeShapeType="1"/>
              </p:cNvSpPr>
              <p:nvPr/>
            </p:nvSpPr>
            <p:spPr bwMode="auto">
              <a:xfrm flipV="1">
                <a:off x="48" y="144"/>
                <a:ext cx="432" cy="9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1" name="Group 24"/>
            <p:cNvGrpSpPr>
              <a:grpSpLocks/>
            </p:cNvGrpSpPr>
            <p:nvPr/>
          </p:nvGrpSpPr>
          <p:grpSpPr bwMode="auto">
            <a:xfrm>
              <a:off x="792" y="336"/>
              <a:ext cx="528" cy="332"/>
              <a:chOff x="0" y="0"/>
              <a:chExt cx="528" cy="332"/>
            </a:xfrm>
          </p:grpSpPr>
          <p:sp>
            <p:nvSpPr>
              <p:cNvPr id="46" name="Rectangle 25"/>
              <p:cNvSpPr>
                <a:spLocks noChangeArrowheads="1"/>
              </p:cNvSpPr>
              <p:nvPr/>
            </p:nvSpPr>
            <p:spPr bwMode="auto">
              <a:xfrm>
                <a:off x="75"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dirty="0">
                    <a:latin typeface="Times New Roman" pitchFamily="18" charset="0"/>
                    <a:ea typeface="微软雅黑" pitchFamily="34" charset="-122"/>
                    <a:cs typeface="Times New Roman" pitchFamily="18" charset="0"/>
                  </a:rPr>
                  <a:t>a4=13</a:t>
                </a:r>
              </a:p>
            </p:txBody>
          </p:sp>
          <p:sp>
            <p:nvSpPr>
              <p:cNvPr id="47" name="Line 26"/>
              <p:cNvSpPr>
                <a:spLocks noChangeShapeType="1"/>
              </p:cNvSpPr>
              <p:nvPr/>
            </p:nvSpPr>
            <p:spPr bwMode="auto">
              <a:xfrm>
                <a:off x="0" y="92"/>
                <a:ext cx="384" cy="24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2" name="Group 27"/>
            <p:cNvGrpSpPr>
              <a:grpSpLocks/>
            </p:cNvGrpSpPr>
            <p:nvPr/>
          </p:nvGrpSpPr>
          <p:grpSpPr bwMode="auto">
            <a:xfrm>
              <a:off x="808" y="816"/>
              <a:ext cx="533" cy="320"/>
              <a:chOff x="0" y="0"/>
              <a:chExt cx="533" cy="320"/>
            </a:xfrm>
          </p:grpSpPr>
          <p:sp>
            <p:nvSpPr>
              <p:cNvPr id="44" name="Rectangle 28"/>
              <p:cNvSpPr>
                <a:spLocks noChangeArrowheads="1"/>
              </p:cNvSpPr>
              <p:nvPr/>
            </p:nvSpPr>
            <p:spPr bwMode="auto">
              <a:xfrm>
                <a:off x="80" y="116"/>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a5=12</a:t>
                </a:r>
              </a:p>
            </p:txBody>
          </p:sp>
          <p:sp>
            <p:nvSpPr>
              <p:cNvPr id="45" name="Line 29"/>
              <p:cNvSpPr>
                <a:spLocks noChangeShapeType="1"/>
              </p:cNvSpPr>
              <p:nvPr/>
            </p:nvSpPr>
            <p:spPr bwMode="auto">
              <a:xfrm flipV="1">
                <a:off x="0" y="0"/>
                <a:ext cx="384"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3" name="Group 30"/>
            <p:cNvGrpSpPr>
              <a:grpSpLocks/>
            </p:cNvGrpSpPr>
            <p:nvPr/>
          </p:nvGrpSpPr>
          <p:grpSpPr bwMode="auto">
            <a:xfrm>
              <a:off x="888" y="1224"/>
              <a:ext cx="576" cy="204"/>
              <a:chOff x="0" y="0"/>
              <a:chExt cx="576" cy="204"/>
            </a:xfrm>
          </p:grpSpPr>
          <p:sp>
            <p:nvSpPr>
              <p:cNvPr id="42" name="Rectangle 31"/>
              <p:cNvSpPr>
                <a:spLocks noChangeArrowheads="1"/>
              </p:cNvSpPr>
              <p:nvPr/>
            </p:nvSpPr>
            <p:spPr bwMode="auto">
              <a:xfrm>
                <a:off x="72"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a6=7</a:t>
                </a:r>
              </a:p>
            </p:txBody>
          </p:sp>
          <p:sp>
            <p:nvSpPr>
              <p:cNvPr id="43" name="Line 32"/>
              <p:cNvSpPr>
                <a:spLocks noChangeShapeType="1"/>
              </p:cNvSpPr>
              <p:nvPr/>
            </p:nvSpPr>
            <p:spPr bwMode="auto">
              <a:xfrm>
                <a:off x="0" y="24"/>
                <a:ext cx="576"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4" name="Group 33"/>
            <p:cNvGrpSpPr>
              <a:grpSpLocks/>
            </p:cNvGrpSpPr>
            <p:nvPr/>
          </p:nvGrpSpPr>
          <p:grpSpPr bwMode="auto">
            <a:xfrm>
              <a:off x="1512" y="0"/>
              <a:ext cx="480" cy="204"/>
              <a:chOff x="0" y="0"/>
              <a:chExt cx="480" cy="204"/>
            </a:xfrm>
          </p:grpSpPr>
          <p:sp>
            <p:nvSpPr>
              <p:cNvPr id="40" name="Rectangle 34"/>
              <p:cNvSpPr>
                <a:spLocks noChangeArrowheads="1"/>
              </p:cNvSpPr>
              <p:nvPr/>
            </p:nvSpPr>
            <p:spPr bwMode="auto">
              <a:xfrm>
                <a:off x="0"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a7=8</a:t>
                </a:r>
              </a:p>
            </p:txBody>
          </p:sp>
          <p:sp>
            <p:nvSpPr>
              <p:cNvPr id="41" name="Line 35"/>
              <p:cNvSpPr>
                <a:spLocks noChangeShapeType="1"/>
              </p:cNvSpPr>
              <p:nvPr/>
            </p:nvSpPr>
            <p:spPr bwMode="auto">
              <a:xfrm>
                <a:off x="0" y="192"/>
                <a:ext cx="480"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5" name="Group 36"/>
            <p:cNvGrpSpPr>
              <a:grpSpLocks/>
            </p:cNvGrpSpPr>
            <p:nvPr/>
          </p:nvGrpSpPr>
          <p:grpSpPr bwMode="auto">
            <a:xfrm>
              <a:off x="1432" y="540"/>
              <a:ext cx="480" cy="204"/>
              <a:chOff x="0" y="0"/>
              <a:chExt cx="480" cy="204"/>
            </a:xfrm>
          </p:grpSpPr>
          <p:sp>
            <p:nvSpPr>
              <p:cNvPr id="38" name="Rectangle 37"/>
              <p:cNvSpPr>
                <a:spLocks noChangeArrowheads="1"/>
              </p:cNvSpPr>
              <p:nvPr/>
            </p:nvSpPr>
            <p:spPr bwMode="auto">
              <a:xfrm>
                <a:off x="0" y="0"/>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a9=6</a:t>
                </a:r>
              </a:p>
            </p:txBody>
          </p:sp>
          <p:sp>
            <p:nvSpPr>
              <p:cNvPr id="39" name="Line 38"/>
              <p:cNvSpPr>
                <a:spLocks noChangeShapeType="1"/>
              </p:cNvSpPr>
              <p:nvPr/>
            </p:nvSpPr>
            <p:spPr bwMode="auto">
              <a:xfrm>
                <a:off x="0" y="192"/>
                <a:ext cx="480"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6" name="Group 39"/>
            <p:cNvGrpSpPr>
              <a:grpSpLocks/>
            </p:cNvGrpSpPr>
            <p:nvPr/>
          </p:nvGrpSpPr>
          <p:grpSpPr bwMode="auto">
            <a:xfrm>
              <a:off x="1651" y="848"/>
              <a:ext cx="581" cy="304"/>
              <a:chOff x="0" y="0"/>
              <a:chExt cx="581" cy="304"/>
            </a:xfrm>
          </p:grpSpPr>
          <p:sp>
            <p:nvSpPr>
              <p:cNvPr id="36" name="Rectangle 40"/>
              <p:cNvSpPr>
                <a:spLocks noChangeArrowheads="1"/>
              </p:cNvSpPr>
              <p:nvPr/>
            </p:nvSpPr>
            <p:spPr bwMode="auto">
              <a:xfrm>
                <a:off x="105" y="100"/>
                <a:ext cx="47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a10=11</a:t>
                </a:r>
              </a:p>
            </p:txBody>
          </p:sp>
          <p:sp>
            <p:nvSpPr>
              <p:cNvPr id="37" name="Line 41"/>
              <p:cNvSpPr>
                <a:spLocks noChangeShapeType="1"/>
              </p:cNvSpPr>
              <p:nvPr/>
            </p:nvSpPr>
            <p:spPr bwMode="auto">
              <a:xfrm flipV="1">
                <a:off x="0" y="0"/>
                <a:ext cx="384"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7" name="Group 42"/>
            <p:cNvGrpSpPr>
              <a:grpSpLocks/>
            </p:cNvGrpSpPr>
            <p:nvPr/>
          </p:nvGrpSpPr>
          <p:grpSpPr bwMode="auto">
            <a:xfrm>
              <a:off x="2208" y="544"/>
              <a:ext cx="544" cy="204"/>
              <a:chOff x="0" y="0"/>
              <a:chExt cx="544" cy="204"/>
            </a:xfrm>
          </p:grpSpPr>
          <p:sp>
            <p:nvSpPr>
              <p:cNvPr id="34" name="Rectangle 43"/>
              <p:cNvSpPr>
                <a:spLocks noChangeArrowheads="1"/>
              </p:cNvSpPr>
              <p:nvPr/>
            </p:nvSpPr>
            <p:spPr bwMode="auto">
              <a:xfrm>
                <a:off x="0"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a12=5</a:t>
                </a:r>
              </a:p>
            </p:txBody>
          </p:sp>
          <p:sp>
            <p:nvSpPr>
              <p:cNvPr id="35" name="Line 44"/>
              <p:cNvSpPr>
                <a:spLocks noChangeShapeType="1"/>
              </p:cNvSpPr>
              <p:nvPr/>
            </p:nvSpPr>
            <p:spPr bwMode="auto">
              <a:xfrm>
                <a:off x="0" y="192"/>
                <a:ext cx="544" cy="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8" name="Group 45"/>
            <p:cNvGrpSpPr>
              <a:grpSpLocks/>
            </p:cNvGrpSpPr>
            <p:nvPr/>
          </p:nvGrpSpPr>
          <p:grpSpPr bwMode="auto">
            <a:xfrm>
              <a:off x="1464" y="288"/>
              <a:ext cx="672" cy="336"/>
              <a:chOff x="0" y="0"/>
              <a:chExt cx="672" cy="336"/>
            </a:xfrm>
          </p:grpSpPr>
          <p:sp>
            <p:nvSpPr>
              <p:cNvPr id="32" name="Rectangle 46"/>
              <p:cNvSpPr>
                <a:spLocks noChangeArrowheads="1"/>
              </p:cNvSpPr>
              <p:nvPr/>
            </p:nvSpPr>
            <p:spPr bwMode="auto">
              <a:xfrm>
                <a:off x="264" y="8"/>
                <a:ext cx="408"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a8=4</a:t>
                </a:r>
              </a:p>
            </p:txBody>
          </p:sp>
          <p:sp>
            <p:nvSpPr>
              <p:cNvPr id="33" name="Line 47"/>
              <p:cNvSpPr>
                <a:spLocks noChangeShapeType="1"/>
              </p:cNvSpPr>
              <p:nvPr/>
            </p:nvSpPr>
            <p:spPr bwMode="auto">
              <a:xfrm>
                <a:off x="0" y="0"/>
                <a:ext cx="576" cy="33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nvGrpSpPr>
            <p:cNvPr id="29" name="Group 48"/>
            <p:cNvGrpSpPr>
              <a:grpSpLocks/>
            </p:cNvGrpSpPr>
            <p:nvPr/>
          </p:nvGrpSpPr>
          <p:grpSpPr bwMode="auto">
            <a:xfrm>
              <a:off x="2256" y="248"/>
              <a:ext cx="693" cy="376"/>
              <a:chOff x="0" y="0"/>
              <a:chExt cx="693" cy="376"/>
            </a:xfrm>
          </p:grpSpPr>
          <p:sp>
            <p:nvSpPr>
              <p:cNvPr id="30" name="Rectangle 49"/>
              <p:cNvSpPr>
                <a:spLocks noChangeArrowheads="1"/>
              </p:cNvSpPr>
              <p:nvPr/>
            </p:nvSpPr>
            <p:spPr bwMode="auto">
              <a:xfrm>
                <a:off x="240" y="0"/>
                <a:ext cx="453"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1600">
                    <a:latin typeface="Times New Roman" pitchFamily="18" charset="0"/>
                    <a:ea typeface="微软雅黑" pitchFamily="34" charset="-122"/>
                    <a:cs typeface="Times New Roman" pitchFamily="18" charset="0"/>
                  </a:rPr>
                  <a:t>a11=2</a:t>
                </a:r>
              </a:p>
            </p:txBody>
          </p:sp>
          <p:sp>
            <p:nvSpPr>
              <p:cNvPr id="31" name="Line 50"/>
              <p:cNvSpPr>
                <a:spLocks noChangeShapeType="1"/>
              </p:cNvSpPr>
              <p:nvPr/>
            </p:nvSpPr>
            <p:spPr bwMode="auto">
              <a:xfrm>
                <a:off x="0" y="0"/>
                <a:ext cx="616" cy="37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1600">
                  <a:latin typeface="Times New Roman" pitchFamily="18" charset="0"/>
                  <a:ea typeface="微软雅黑" pitchFamily="34" charset="-122"/>
                  <a:cs typeface="Times New Roman" pitchFamily="18" charset="0"/>
                </a:endParaRPr>
              </a:p>
            </p:txBody>
          </p:sp>
        </p:grpSp>
      </p:grpSp>
    </p:spTree>
    <p:extLst>
      <p:ext uri="{BB962C8B-B14F-4D97-AF65-F5344CB8AC3E}">
        <p14:creationId xmlns:p14="http://schemas.microsoft.com/office/powerpoint/2010/main" val="82319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最短路径</a:t>
            </a:r>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2000" dirty="0">
                <a:latin typeface="Times New Roman" pitchFamily="18" charset="0"/>
                <a:cs typeface="Times New Roman" pitchFamily="18" charset="0"/>
              </a:rPr>
              <a:t>若用带权图表示交通网，图中顶点表示地点，边代表两地之间有直接道路，边上的权值表示路程</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或所花费用或时间</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。从一个地方到另一个地方的路径长度表示该路径上各边的权值之和。问题：</a:t>
            </a:r>
          </a:p>
          <a:p>
            <a:pPr marL="533400" lvl="1" indent="0">
              <a:lnSpc>
                <a:spcPct val="150000"/>
              </a:lnSpc>
              <a:spcBef>
                <a:spcPts val="1200"/>
              </a:spcBef>
              <a:buFont typeface="Wingdings" pitchFamily="2" charset="2"/>
              <a:buNone/>
            </a:pPr>
            <a:r>
              <a:rPr lang="zh-CN" altLang="en-US" dirty="0">
                <a:solidFill>
                  <a:schemeClr val="fo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两地之间是否有通路</a:t>
            </a:r>
            <a:r>
              <a:rPr lang="en-US" altLang="zh-CN" dirty="0">
                <a:latin typeface="Times New Roman" pitchFamily="18" charset="0"/>
                <a:cs typeface="Times New Roman" pitchFamily="18" charset="0"/>
              </a:rPr>
              <a:t>?</a:t>
            </a:r>
          </a:p>
          <a:p>
            <a:pPr marL="533400" lvl="1" indent="0">
              <a:lnSpc>
                <a:spcPct val="150000"/>
              </a:lnSpc>
              <a:spcBef>
                <a:spcPts val="1200"/>
              </a:spcBef>
              <a:buFont typeface="Wingdings" pitchFamily="2" charset="2"/>
              <a:buNone/>
            </a:pPr>
            <a:r>
              <a:rPr lang="en-US" altLang="zh-CN" dirty="0">
                <a:solidFill>
                  <a:schemeClr val="folHlink"/>
                </a:solidFill>
                <a:latin typeface="Times New Roman" pitchFamily="18" charset="0"/>
                <a:cs typeface="Times New Roman" pitchFamily="18" charset="0"/>
              </a:rPr>
              <a:t>◆ </a:t>
            </a:r>
            <a:r>
              <a:rPr lang="zh-CN" altLang="en-US" dirty="0">
                <a:latin typeface="Times New Roman" pitchFamily="18" charset="0"/>
                <a:cs typeface="Times New Roman" pitchFamily="18" charset="0"/>
              </a:rPr>
              <a:t>在</a:t>
            </a:r>
            <a:r>
              <a:rPr lang="zh-CN" altLang="en-US" dirty="0">
                <a:solidFill>
                  <a:srgbClr val="FF0000"/>
                </a:solidFill>
                <a:latin typeface="Times New Roman" pitchFamily="18" charset="0"/>
                <a:cs typeface="Times New Roman" pitchFamily="18" charset="0"/>
              </a:rPr>
              <a:t>有多条通路</a:t>
            </a:r>
            <a:r>
              <a:rPr lang="zh-CN" altLang="en-US" dirty="0">
                <a:latin typeface="Times New Roman" pitchFamily="18" charset="0"/>
                <a:cs typeface="Times New Roman" pitchFamily="18" charset="0"/>
              </a:rPr>
              <a:t>的情况下，</a:t>
            </a:r>
            <a:r>
              <a:rPr lang="zh-CN" altLang="en-US" dirty="0">
                <a:solidFill>
                  <a:srgbClr val="FF0000"/>
                </a:solidFill>
                <a:latin typeface="Times New Roman" pitchFamily="18" charset="0"/>
                <a:cs typeface="Times New Roman" pitchFamily="18" charset="0"/>
              </a:rPr>
              <a:t>哪条最短</a:t>
            </a:r>
            <a:r>
              <a:rPr lang="en-US" altLang="zh-CN" dirty="0">
                <a:latin typeface="Times New Roman" pitchFamily="18" charset="0"/>
                <a:cs typeface="Times New Roman" pitchFamily="18" charset="0"/>
              </a:rPr>
              <a:t>?</a:t>
            </a:r>
          </a:p>
          <a:p>
            <a:pPr>
              <a:lnSpc>
                <a:spcPct val="150000"/>
              </a:lnSpc>
              <a:spcBef>
                <a:spcPts val="1200"/>
              </a:spcBef>
            </a:pPr>
            <a:r>
              <a:rPr lang="zh-CN" altLang="en-US" sz="2000" dirty="0">
                <a:latin typeface="Times New Roman" pitchFamily="18" charset="0"/>
                <a:cs typeface="Times New Roman" pitchFamily="18" charset="0"/>
              </a:rPr>
              <a:t>考虑到交通网的有向性，直接讨论的是</a:t>
            </a:r>
            <a:r>
              <a:rPr lang="zh-CN" altLang="en-US" sz="2000" dirty="0">
                <a:solidFill>
                  <a:srgbClr val="FF0000"/>
                </a:solidFill>
                <a:latin typeface="Times New Roman" pitchFamily="18" charset="0"/>
                <a:cs typeface="Times New Roman" pitchFamily="18" charset="0"/>
              </a:rPr>
              <a:t>带权有向图的最短路径问题</a:t>
            </a:r>
            <a:r>
              <a:rPr lang="zh-CN" altLang="en-US" sz="2000" dirty="0">
                <a:latin typeface="Times New Roman" pitchFamily="18" charset="0"/>
                <a:cs typeface="Times New Roman" pitchFamily="18" charset="0"/>
              </a:rPr>
              <a:t>，但解决问题的算法也适用于无向图。</a:t>
            </a:r>
          </a:p>
          <a:p>
            <a:pPr>
              <a:lnSpc>
                <a:spcPct val="150000"/>
              </a:lnSpc>
              <a:spcBef>
                <a:spcPts val="1200"/>
              </a:spcBef>
            </a:pPr>
            <a:r>
              <a:rPr lang="zh-CN" altLang="en-US" sz="2000" dirty="0">
                <a:latin typeface="Times New Roman" pitchFamily="18" charset="0"/>
                <a:cs typeface="Times New Roman" pitchFamily="18" charset="0"/>
              </a:rPr>
              <a:t>将一个路径的起始顶点称为</a:t>
            </a:r>
            <a:r>
              <a:rPr lang="zh-CN" altLang="en-US" sz="2000" dirty="0">
                <a:solidFill>
                  <a:srgbClr val="FF0000"/>
                </a:solidFill>
                <a:latin typeface="Times New Roman" pitchFamily="18" charset="0"/>
                <a:cs typeface="Times New Roman" pitchFamily="18" charset="0"/>
              </a:rPr>
              <a:t>源点</a:t>
            </a:r>
            <a:r>
              <a:rPr lang="zh-CN" altLang="en-US" sz="2000" dirty="0">
                <a:latin typeface="Times New Roman" pitchFamily="18" charset="0"/>
                <a:cs typeface="Times New Roman" pitchFamily="18" charset="0"/>
              </a:rPr>
              <a:t>，最后一个顶点称为</a:t>
            </a:r>
            <a:r>
              <a:rPr lang="zh-CN" altLang="en-US" sz="2000" dirty="0">
                <a:solidFill>
                  <a:srgbClr val="FF0000"/>
                </a:solidFill>
                <a:latin typeface="Times New Roman" pitchFamily="18" charset="0"/>
                <a:cs typeface="Times New Roman" pitchFamily="18" charset="0"/>
              </a:rPr>
              <a:t>终点</a:t>
            </a:r>
            <a:r>
              <a:rPr lang="zh-CN" altLang="en-US" sz="2000" dirty="0">
                <a:latin typeface="Times New Roman" pitchFamily="18" charset="0"/>
                <a:cs typeface="Times New Roman" pitchFamily="18" charset="0"/>
              </a:rPr>
              <a:t>。</a:t>
            </a:r>
          </a:p>
          <a:p>
            <a:pPr marL="0" indent="0">
              <a:buNone/>
            </a:pP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a:t>
            </a:fld>
            <a:endParaRPr lang="zh-CN" altLang="en-US" dirty="0"/>
          </a:p>
        </p:txBody>
      </p:sp>
      <p:pic>
        <p:nvPicPr>
          <p:cNvPr id="9" name="图片 8">
            <a:extLst>
              <a:ext uri="{FF2B5EF4-FFF2-40B4-BE49-F238E27FC236}">
                <a16:creationId xmlns:a16="http://schemas.microsoft.com/office/drawing/2014/main" id="{3D2312A2-D125-6BB2-8EE3-92B39644E3C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277050" y="2358618"/>
            <a:ext cx="1560870" cy="1206409"/>
          </a:xfrm>
          <a:prstGeom prst="rect">
            <a:avLst/>
          </a:prstGeom>
        </p:spPr>
      </p:pic>
    </p:spTree>
    <p:extLst>
      <p:ext uri="{BB962C8B-B14F-4D97-AF65-F5344CB8AC3E}">
        <p14:creationId xmlns:p14="http://schemas.microsoft.com/office/powerpoint/2010/main" val="1896999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a:t>
            </a:r>
            <a:r>
              <a:rPr lang="en-US" altLang="zh-CN" dirty="0"/>
              <a:t>AOE</a:t>
            </a:r>
            <a:r>
              <a:rPr lang="zh-CN" altLang="en-US" dirty="0"/>
              <a:t>中关键路径和关键活动</a:t>
            </a:r>
          </a:p>
        </p:txBody>
      </p:sp>
      <p:sp>
        <p:nvSpPr>
          <p:cNvPr id="3" name="内容占位符 2"/>
          <p:cNvSpPr>
            <a:spLocks noGrp="1"/>
          </p:cNvSpPr>
          <p:nvPr>
            <p:ph idx="1"/>
          </p:nvPr>
        </p:nvSpPr>
        <p:spPr>
          <a:xfrm>
            <a:off x="200025" y="1640114"/>
            <a:ext cx="8772525" cy="4400325"/>
          </a:xfrm>
        </p:spPr>
        <p:txBody>
          <a:bodyPr/>
          <a:lstStyle/>
          <a:p>
            <a:pPr marL="0" lvl="1" indent="0">
              <a:lnSpc>
                <a:spcPct val="150000"/>
              </a:lnSpc>
              <a:spcBef>
                <a:spcPts val="600"/>
              </a:spcBef>
              <a:buFont typeface="Wingdings" pitchFamily="2" charset="2"/>
              <a:buNone/>
            </a:pPr>
            <a:r>
              <a:rPr lang="zh-CN" altLang="en-US" dirty="0">
                <a:solidFill>
                  <a:schemeClr val="folHlink"/>
                </a:solidFill>
                <a:latin typeface="Times New Roman" pitchFamily="18" charset="0"/>
                <a:cs typeface="Times New Roman" pitchFamily="18" charset="0"/>
              </a:rPr>
              <a:t>◆</a:t>
            </a:r>
            <a:r>
              <a:rPr lang="zh-CN" altLang="en-US"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根据计算</a:t>
            </a:r>
            <a:r>
              <a:rPr lang="en-US" altLang="zh-CN" sz="1800" dirty="0" err="1">
                <a:latin typeface="Times New Roman" pitchFamily="18" charset="0"/>
                <a:cs typeface="Times New Roman" pitchFamily="18" charset="0"/>
              </a:rPr>
              <a:t>ve</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的公式</a:t>
            </a:r>
            <a:r>
              <a:rPr lang="en-US" altLang="zh-CN" sz="1800" dirty="0">
                <a:latin typeface="Times New Roman" pitchFamily="18" charset="0"/>
                <a:cs typeface="Times New Roman" pitchFamily="18" charset="0"/>
              </a:rPr>
              <a:t>(2)</a:t>
            </a:r>
            <a:r>
              <a:rPr lang="zh-CN" altLang="en-US" sz="1800" dirty="0">
                <a:latin typeface="Times New Roman" pitchFamily="18" charset="0"/>
                <a:cs typeface="Times New Roman" pitchFamily="18" charset="0"/>
              </a:rPr>
              <a:t>和计算</a:t>
            </a:r>
            <a:r>
              <a:rPr lang="en-US" altLang="zh-CN" sz="1800" dirty="0" err="1">
                <a:latin typeface="Times New Roman" pitchFamily="18" charset="0"/>
                <a:cs typeface="Times New Roman" pitchFamily="18" charset="0"/>
              </a:rPr>
              <a:t>v</a:t>
            </a:r>
            <a:r>
              <a:rPr lang="en-US" altLang="zh-CN" sz="1800" i="1" dirty="0" err="1">
                <a:latin typeface="Times New Roman" pitchFamily="18" charset="0"/>
                <a:cs typeface="Times New Roman" pitchFamily="18" charset="0"/>
              </a:rPr>
              <a:t>l</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的公式</a:t>
            </a:r>
            <a:r>
              <a:rPr lang="en-US" altLang="zh-CN" sz="1800" dirty="0">
                <a:latin typeface="Times New Roman" pitchFamily="18" charset="0"/>
                <a:cs typeface="Times New Roman" pitchFamily="18" charset="0"/>
              </a:rPr>
              <a:t>(3) </a:t>
            </a:r>
            <a:r>
              <a:rPr lang="zh-CN" altLang="en-US" sz="1800" dirty="0">
                <a:latin typeface="Times New Roman" pitchFamily="18" charset="0"/>
                <a:cs typeface="Times New Roman" pitchFamily="18" charset="0"/>
              </a:rPr>
              <a:t>，计算各个事件的</a:t>
            </a:r>
            <a:r>
              <a:rPr lang="en-US" altLang="zh-CN" sz="1800" dirty="0" err="1">
                <a:latin typeface="Times New Roman" pitchFamily="18" charset="0"/>
                <a:cs typeface="Times New Roman" pitchFamily="18" charset="0"/>
              </a:rPr>
              <a:t>ve</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和</a:t>
            </a:r>
            <a:r>
              <a:rPr lang="en-US" altLang="zh-CN" sz="1800" dirty="0" err="1">
                <a:latin typeface="Times New Roman" pitchFamily="18" charset="0"/>
                <a:cs typeface="Times New Roman" pitchFamily="18" charset="0"/>
              </a:rPr>
              <a:t>v</a:t>
            </a:r>
            <a:r>
              <a:rPr lang="en-US" altLang="zh-CN" sz="1800" i="1" dirty="0" err="1">
                <a:latin typeface="Times New Roman" pitchFamily="18" charset="0"/>
                <a:cs typeface="Times New Roman" pitchFamily="18" charset="0"/>
              </a:rPr>
              <a:t>l</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值，如下表所示。</a:t>
            </a:r>
          </a:p>
          <a:p>
            <a:pPr marL="0" lvl="1" indent="0">
              <a:lnSpc>
                <a:spcPct val="150000"/>
              </a:lnSpc>
              <a:spcBef>
                <a:spcPts val="600"/>
              </a:spcBef>
              <a:buFont typeface="Wingdings" pitchFamily="2" charset="2"/>
              <a:buNone/>
            </a:pPr>
            <a:r>
              <a:rPr lang="zh-CN" altLang="en-US" sz="1800" dirty="0">
                <a:solidFill>
                  <a:schemeClr val="folHlink"/>
                </a:solidFill>
                <a:latin typeface="Times New Roman" pitchFamily="18" charset="0"/>
                <a:cs typeface="Times New Roman" pitchFamily="18" charset="0"/>
              </a:rPr>
              <a:t>◆</a:t>
            </a:r>
            <a:r>
              <a:rPr lang="zh-CN" altLang="en-US" sz="1800" dirty="0">
                <a:latin typeface="Times New Roman" pitchFamily="18" charset="0"/>
                <a:cs typeface="Times New Roman" pitchFamily="18" charset="0"/>
              </a:rPr>
              <a:t> 根据关键路径的定义，知该</a:t>
            </a:r>
            <a:r>
              <a:rPr lang="en-US" altLang="zh-CN" sz="1800" dirty="0">
                <a:latin typeface="Times New Roman" pitchFamily="18" charset="0"/>
                <a:cs typeface="Times New Roman" pitchFamily="18" charset="0"/>
              </a:rPr>
              <a:t>AOE</a:t>
            </a:r>
            <a:r>
              <a:rPr lang="zh-CN" altLang="en-US" sz="1800" dirty="0">
                <a:latin typeface="Times New Roman" pitchFamily="18" charset="0"/>
                <a:cs typeface="Times New Roman" pitchFamily="18" charset="0"/>
              </a:rPr>
              <a:t>网的关键路径是： </a:t>
            </a:r>
            <a:r>
              <a:rPr lang="en-US" altLang="zh-CN" sz="1800" dirty="0">
                <a:latin typeface="Times New Roman" pitchFamily="18" charset="0"/>
                <a:cs typeface="Times New Roman" pitchFamily="18" charset="0"/>
              </a:rPr>
              <a:t>(v</a:t>
            </a:r>
            <a:r>
              <a:rPr lang="en-US" altLang="zh-CN" sz="1800" baseline="-20000" dirty="0">
                <a:latin typeface="Times New Roman" pitchFamily="18" charset="0"/>
                <a:cs typeface="Times New Roman" pitchFamily="18" charset="0"/>
              </a:rPr>
              <a:t>0</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4</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7</a:t>
            </a:r>
            <a:r>
              <a:rPr lang="en-US" altLang="zh-CN" sz="1800" dirty="0">
                <a:latin typeface="Times New Roman" pitchFamily="18" charset="0"/>
                <a:cs typeface="Times New Roman" pitchFamily="18" charset="0"/>
              </a:rPr>
              <a:t> , v</a:t>
            </a:r>
            <a:r>
              <a:rPr lang="en-US" altLang="zh-CN" sz="1800" baseline="-20000" dirty="0">
                <a:latin typeface="Times New Roman" pitchFamily="18" charset="0"/>
                <a:cs typeface="Times New Roman" pitchFamily="18" charset="0"/>
              </a:rPr>
              <a:t>8</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和</a:t>
            </a:r>
            <a:r>
              <a:rPr lang="en-US" altLang="zh-CN" sz="1800" dirty="0">
                <a:latin typeface="Times New Roman" pitchFamily="18" charset="0"/>
                <a:cs typeface="Times New Roman" pitchFamily="18" charset="0"/>
              </a:rPr>
              <a:t>(v</a:t>
            </a:r>
            <a:r>
              <a:rPr lang="en-US" altLang="zh-CN" sz="1800" baseline="-20000" dirty="0">
                <a:latin typeface="Times New Roman" pitchFamily="18" charset="0"/>
                <a:cs typeface="Times New Roman" pitchFamily="18" charset="0"/>
              </a:rPr>
              <a:t>0</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5</a:t>
            </a:r>
            <a:r>
              <a:rPr lang="en-US" altLang="zh-CN" sz="1800" dirty="0">
                <a:latin typeface="Times New Roman" pitchFamily="18" charset="0"/>
                <a:cs typeface="Times New Roman" pitchFamily="18" charset="0"/>
              </a:rPr>
              <a:t> , v</a:t>
            </a:r>
            <a:r>
              <a:rPr lang="en-US" altLang="zh-CN" sz="1800" baseline="-20000" dirty="0">
                <a:latin typeface="Times New Roman" pitchFamily="18" charset="0"/>
                <a:cs typeface="Times New Roman" pitchFamily="18" charset="0"/>
              </a:rPr>
              <a:t>7</a:t>
            </a:r>
            <a:r>
              <a:rPr lang="en-US" altLang="zh-CN" sz="1800" dirty="0">
                <a:latin typeface="Times New Roman" pitchFamily="18" charset="0"/>
                <a:cs typeface="Times New Roman" pitchFamily="18" charset="0"/>
              </a:rPr>
              <a:t> , v</a:t>
            </a:r>
            <a:r>
              <a:rPr lang="en-US" altLang="zh-CN" sz="1800" baseline="-20000" dirty="0">
                <a:latin typeface="Times New Roman" pitchFamily="18" charset="0"/>
                <a:cs typeface="Times New Roman" pitchFamily="18" charset="0"/>
              </a:rPr>
              <a:t>8</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a:t>
            </a:r>
          </a:p>
          <a:p>
            <a:pPr marL="0" lvl="1" indent="0">
              <a:lnSpc>
                <a:spcPct val="150000"/>
              </a:lnSpc>
              <a:spcBef>
                <a:spcPts val="600"/>
              </a:spcBef>
              <a:buFont typeface="Wingdings" pitchFamily="2" charset="2"/>
              <a:buNone/>
            </a:pPr>
            <a:r>
              <a:rPr lang="zh-CN" altLang="en-US" sz="1800" dirty="0">
                <a:latin typeface="Times New Roman" pitchFamily="18" charset="0"/>
                <a:cs typeface="Times New Roman" pitchFamily="18" charset="0"/>
              </a:rPr>
              <a:t>关键路径活动是：</a:t>
            </a:r>
            <a:r>
              <a:rPr lang="en-US" altLang="zh-CN" sz="1800" dirty="0">
                <a:latin typeface="Times New Roman" pitchFamily="18" charset="0"/>
                <a:cs typeface="Times New Roman" pitchFamily="18" charset="0"/>
              </a:rPr>
              <a:t>&lt;v</a:t>
            </a:r>
            <a:r>
              <a:rPr lang="en-US" altLang="zh-CN" sz="1800" baseline="-20000" dirty="0">
                <a:latin typeface="Times New Roman" pitchFamily="18" charset="0"/>
                <a:cs typeface="Times New Roman" pitchFamily="18" charset="0"/>
              </a:rPr>
              <a:t>0</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&gt;</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&lt;v</a:t>
            </a:r>
            <a:r>
              <a:rPr lang="en-US" altLang="zh-CN" sz="1800" baseline="-20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4</a:t>
            </a:r>
            <a:r>
              <a:rPr lang="en-US" altLang="zh-CN" sz="1800" dirty="0">
                <a:latin typeface="Times New Roman" pitchFamily="18" charset="0"/>
                <a:cs typeface="Times New Roman" pitchFamily="18" charset="0"/>
              </a:rPr>
              <a:t>&gt;</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&lt;v</a:t>
            </a:r>
            <a:r>
              <a:rPr lang="en-US" altLang="zh-CN" sz="1800" baseline="-20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5</a:t>
            </a:r>
            <a:r>
              <a:rPr lang="en-US" altLang="zh-CN" sz="1800" dirty="0">
                <a:latin typeface="Times New Roman" pitchFamily="18" charset="0"/>
                <a:cs typeface="Times New Roman" pitchFamily="18" charset="0"/>
              </a:rPr>
              <a:t>&gt;</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&lt;v</a:t>
            </a:r>
            <a:r>
              <a:rPr lang="en-US" altLang="zh-CN" sz="1800" baseline="-20000" dirty="0">
                <a:latin typeface="Times New Roman" pitchFamily="18" charset="0"/>
                <a:cs typeface="Times New Roman" pitchFamily="18" charset="0"/>
              </a:rPr>
              <a:t>4</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7</a:t>
            </a:r>
            <a:r>
              <a:rPr lang="en-US" altLang="zh-CN" sz="1800" dirty="0">
                <a:latin typeface="Times New Roman" pitchFamily="18" charset="0"/>
                <a:cs typeface="Times New Roman" pitchFamily="18" charset="0"/>
              </a:rPr>
              <a:t>&gt;</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&lt;v</a:t>
            </a:r>
            <a:r>
              <a:rPr lang="en-US" altLang="zh-CN" sz="1800" baseline="-20000" dirty="0">
                <a:latin typeface="Times New Roman" pitchFamily="18" charset="0"/>
                <a:cs typeface="Times New Roman" pitchFamily="18" charset="0"/>
              </a:rPr>
              <a:t>5</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7</a:t>
            </a:r>
            <a:r>
              <a:rPr lang="en-US" altLang="zh-CN" sz="1800" dirty="0">
                <a:latin typeface="Times New Roman" pitchFamily="18" charset="0"/>
                <a:cs typeface="Times New Roman" pitchFamily="18" charset="0"/>
              </a:rPr>
              <a:t>&gt;</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&lt;v</a:t>
            </a:r>
            <a:r>
              <a:rPr lang="en-US" altLang="zh-CN" sz="1800" baseline="-20000" dirty="0">
                <a:latin typeface="Times New Roman" pitchFamily="18" charset="0"/>
                <a:cs typeface="Times New Roman" pitchFamily="18" charset="0"/>
              </a:rPr>
              <a:t>7</a:t>
            </a:r>
            <a:r>
              <a:rPr lang="en-US" altLang="zh-CN" sz="1800" dirty="0">
                <a:latin typeface="Times New Roman" pitchFamily="18" charset="0"/>
                <a:cs typeface="Times New Roman" pitchFamily="18" charset="0"/>
              </a:rPr>
              <a:t>, v</a:t>
            </a:r>
            <a:r>
              <a:rPr lang="en-US" altLang="zh-CN" sz="1800" baseline="-20000" dirty="0">
                <a:latin typeface="Times New Roman" pitchFamily="18" charset="0"/>
                <a:cs typeface="Times New Roman" pitchFamily="18" charset="0"/>
              </a:rPr>
              <a:t>8</a:t>
            </a:r>
            <a:r>
              <a:rPr lang="en-US" altLang="zh-CN" sz="1800" dirty="0">
                <a:latin typeface="Times New Roman" pitchFamily="18" charset="0"/>
                <a:cs typeface="Times New Roman" pitchFamily="18" charset="0"/>
              </a:rPr>
              <a:t>&gt; </a:t>
            </a:r>
            <a:r>
              <a:rPr lang="zh-CN" altLang="en-US" sz="1800" dirty="0">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40</a:t>
            </a:fld>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40" y="4065508"/>
            <a:ext cx="5019863" cy="140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949" y="3914776"/>
            <a:ext cx="3809111" cy="185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996461" y="4544329"/>
            <a:ext cx="386862" cy="9044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1875692" y="4544329"/>
            <a:ext cx="386862" cy="9044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2797419" y="4544329"/>
            <a:ext cx="386862" cy="9044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a:off x="3254225" y="4544329"/>
            <a:ext cx="386862" cy="9044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p:cNvSpPr/>
          <p:nvPr/>
        </p:nvSpPr>
        <p:spPr>
          <a:xfrm>
            <a:off x="4185138" y="4544329"/>
            <a:ext cx="386862" cy="9044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nvSpPr>
        <p:spPr>
          <a:xfrm>
            <a:off x="4677507" y="4544329"/>
            <a:ext cx="386862" cy="9044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24F0317-26D5-43A1-B1B7-F1F49414FEC8}"/>
              </a:ext>
            </a:extLst>
          </p:cNvPr>
          <p:cNvSpPr/>
          <p:nvPr/>
        </p:nvSpPr>
        <p:spPr>
          <a:xfrm>
            <a:off x="98422" y="5823106"/>
            <a:ext cx="8943976" cy="307777"/>
          </a:xfrm>
          <a:prstGeom prst="rect">
            <a:avLst/>
          </a:prstGeom>
        </p:spPr>
        <p:txBody>
          <a:bodyPr wrap="square">
            <a:spAutoFit/>
          </a:bodyPr>
          <a:lstStyle/>
          <a:p>
            <a:r>
              <a:rPr lang="zh-CN" altLang="en-US" sz="1400" dirty="0">
                <a:solidFill>
                  <a:srgbClr val="FF0000"/>
                </a:solidFill>
                <a:latin typeface="Times New Roman" pitchFamily="18" charset="0"/>
                <a:cs typeface="Times New Roman" pitchFamily="18" charset="0"/>
              </a:rPr>
              <a:t>工程完成最短时间</a:t>
            </a:r>
            <a:r>
              <a:rPr lang="zh-CN" altLang="en-US" sz="1400" dirty="0">
                <a:latin typeface="Times New Roman" pitchFamily="18" charset="0"/>
                <a:cs typeface="Times New Roman" pitchFamily="18" charset="0"/>
              </a:rPr>
              <a:t>：从起点到终点的最长路径长度</a:t>
            </a:r>
            <a:r>
              <a:rPr lang="en-US" altLang="zh-CN" sz="1400" dirty="0">
                <a:latin typeface="Times New Roman" pitchFamily="18" charset="0"/>
                <a:cs typeface="Times New Roman" pitchFamily="18" charset="0"/>
              </a:rPr>
              <a:t>(</a:t>
            </a:r>
            <a:r>
              <a:rPr lang="zh-CN" altLang="en-US" sz="1400" dirty="0">
                <a:solidFill>
                  <a:srgbClr val="0000FF"/>
                </a:solidFill>
                <a:latin typeface="Times New Roman" pitchFamily="18" charset="0"/>
                <a:cs typeface="Times New Roman" pitchFamily="18" charset="0"/>
              </a:rPr>
              <a:t>路径上各活动持续时间之和</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，长度最长的路径称为</a:t>
            </a:r>
            <a:r>
              <a:rPr lang="zh-CN" altLang="en-US" sz="1400" dirty="0">
                <a:solidFill>
                  <a:srgbClr val="FF0000"/>
                </a:solidFill>
                <a:latin typeface="Times New Roman" pitchFamily="18" charset="0"/>
                <a:cs typeface="Times New Roman" pitchFamily="18" charset="0"/>
              </a:rPr>
              <a:t>关键路径。</a:t>
            </a:r>
            <a:endParaRPr lang="zh-CN" altLang="en-US" sz="1400" dirty="0"/>
          </a:p>
        </p:txBody>
      </p:sp>
      <p:pic>
        <p:nvPicPr>
          <p:cNvPr id="14" name="图片 13"/>
          <p:cNvPicPr>
            <a:picLocks noChangeAspect="1"/>
          </p:cNvPicPr>
          <p:nvPr/>
        </p:nvPicPr>
        <p:blipFill>
          <a:blip r:embed="rId5"/>
          <a:stretch>
            <a:fillRect/>
          </a:stretch>
        </p:blipFill>
        <p:spPr>
          <a:xfrm>
            <a:off x="2797419" y="1017752"/>
            <a:ext cx="6127506" cy="677109"/>
          </a:xfrm>
          <a:prstGeom prst="rect">
            <a:avLst/>
          </a:prstGeom>
        </p:spPr>
      </p:pic>
    </p:spTree>
    <p:extLst>
      <p:ext uri="{BB962C8B-B14F-4D97-AF65-F5344CB8AC3E}">
        <p14:creationId xmlns:p14="http://schemas.microsoft.com/office/powerpoint/2010/main" val="97592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a:t>
            </a:r>
            <a:r>
              <a:rPr lang="en-US" altLang="zh-CN" dirty="0"/>
              <a:t>AOE</a:t>
            </a:r>
            <a:r>
              <a:rPr lang="zh-CN" altLang="en-US" dirty="0"/>
              <a:t>中关键路径和关键活动</a:t>
            </a:r>
          </a:p>
        </p:txBody>
      </p:sp>
      <p:sp>
        <p:nvSpPr>
          <p:cNvPr id="3" name="内容占位符 2"/>
          <p:cNvSpPr>
            <a:spLocks noGrp="1"/>
          </p:cNvSpPr>
          <p:nvPr>
            <p:ph idx="1"/>
          </p:nvPr>
        </p:nvSpPr>
        <p:spPr/>
        <p:txBody>
          <a:bodyPr/>
          <a:lstStyle/>
          <a:p>
            <a:r>
              <a:rPr lang="zh-CN" altLang="en-US" sz="2000" b="1" dirty="0"/>
              <a:t>算法实现</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41</a:t>
            </a:fld>
            <a:endParaRPr lang="zh-CN" altLang="en-US" dirty="0"/>
          </a:p>
        </p:txBody>
      </p:sp>
      <p:sp>
        <p:nvSpPr>
          <p:cNvPr id="6" name="矩形 5"/>
          <p:cNvSpPr/>
          <p:nvPr/>
        </p:nvSpPr>
        <p:spPr>
          <a:xfrm>
            <a:off x="314325" y="1502153"/>
            <a:ext cx="4100513" cy="4278094"/>
          </a:xfrm>
          <a:prstGeom prst="rect">
            <a:avLst/>
          </a:prstGeom>
        </p:spPr>
        <p:txBody>
          <a:bodyPr wrap="square">
            <a:spAutoFit/>
          </a:bodyPr>
          <a:lstStyle/>
          <a:p>
            <a:r>
              <a:rPr lang="en-US" altLang="zh-CN" sz="1600" dirty="0"/>
              <a:t>void </a:t>
            </a:r>
            <a:r>
              <a:rPr lang="en-US" altLang="zh-CN" sz="1600" dirty="0" err="1"/>
              <a:t>critical_path</a:t>
            </a:r>
            <a:r>
              <a:rPr lang="en-US" altLang="zh-CN" sz="1600" dirty="0"/>
              <a:t>(</a:t>
            </a:r>
            <a:r>
              <a:rPr lang="en-US" altLang="zh-CN" sz="1600" dirty="0" err="1"/>
              <a:t>ALGraph</a:t>
            </a:r>
            <a:r>
              <a:rPr lang="en-US" altLang="zh-CN" sz="1600" dirty="0"/>
              <a:t> *G)</a:t>
            </a:r>
          </a:p>
          <a:p>
            <a:r>
              <a:rPr lang="en-US" altLang="zh-CN" sz="1600" dirty="0"/>
              <a:t>{  int j, k, m ; </a:t>
            </a:r>
            <a:r>
              <a:rPr lang="en-US" altLang="zh-CN" sz="1600" dirty="0" err="1"/>
              <a:t>LinkNode</a:t>
            </a:r>
            <a:r>
              <a:rPr lang="en-US" altLang="zh-CN" sz="1600" dirty="0"/>
              <a:t> *p ;</a:t>
            </a:r>
          </a:p>
          <a:p>
            <a:r>
              <a:rPr lang="en-US" altLang="zh-CN" sz="1600" dirty="0"/>
              <a:t>if  (</a:t>
            </a:r>
            <a:r>
              <a:rPr lang="en-US" altLang="zh-CN" sz="1600" dirty="0" err="1"/>
              <a:t>Topologic_Sort</a:t>
            </a:r>
            <a:r>
              <a:rPr lang="en-US" altLang="zh-CN" sz="1600" dirty="0"/>
              <a:t>(G)==-1)</a:t>
            </a:r>
          </a:p>
          <a:p>
            <a:r>
              <a:rPr lang="en-US" altLang="zh-CN" sz="1600" dirty="0" err="1"/>
              <a:t>printf</a:t>
            </a:r>
            <a:r>
              <a:rPr lang="en-US" altLang="zh-CN" sz="1600" dirty="0"/>
              <a:t>(“\</a:t>
            </a:r>
            <a:r>
              <a:rPr lang="en-US" altLang="zh-CN" sz="1600" dirty="0" err="1"/>
              <a:t>nAOE</a:t>
            </a:r>
            <a:r>
              <a:rPr lang="zh-CN" altLang="en-US" sz="1600" dirty="0"/>
              <a:t>网中存在回路，错误</a:t>
            </a:r>
            <a:r>
              <a:rPr lang="en-US" altLang="zh-CN" sz="1600" dirty="0"/>
              <a:t>!!\n\n”) ;</a:t>
            </a:r>
          </a:p>
          <a:p>
            <a:r>
              <a:rPr lang="en-US" altLang="zh-CN" sz="1600" dirty="0"/>
              <a:t>else</a:t>
            </a:r>
          </a:p>
          <a:p>
            <a:r>
              <a:rPr lang="en-US" altLang="zh-CN" sz="1600" dirty="0"/>
              <a:t>{  for ( j=0; j&lt;G-&gt;</a:t>
            </a:r>
            <a:r>
              <a:rPr lang="en-US" altLang="zh-CN" sz="1600" dirty="0" err="1"/>
              <a:t>vexnum</a:t>
            </a:r>
            <a:r>
              <a:rPr lang="en-US" altLang="zh-CN" sz="1600" dirty="0"/>
              <a:t>; j++)</a:t>
            </a:r>
          </a:p>
          <a:p>
            <a:r>
              <a:rPr lang="en-US" altLang="zh-CN" sz="1600" dirty="0"/>
              <a:t>    </a:t>
            </a:r>
            <a:r>
              <a:rPr lang="en-US" altLang="zh-CN" sz="1600" dirty="0" err="1"/>
              <a:t>ve</a:t>
            </a:r>
            <a:r>
              <a:rPr lang="en-US" altLang="zh-CN" sz="1600" dirty="0"/>
              <a:t>[j]=0 ;     /*  </a:t>
            </a:r>
            <a:r>
              <a:rPr lang="zh-CN" altLang="en-US" sz="1600" dirty="0"/>
              <a:t>事件最早发生时间初始化  *</a:t>
            </a:r>
            <a:r>
              <a:rPr lang="en-US" altLang="zh-CN" sz="1600" dirty="0"/>
              <a:t>/</a:t>
            </a:r>
          </a:p>
          <a:p>
            <a:r>
              <a:rPr lang="en-US" altLang="zh-CN" sz="1600" dirty="0"/>
              <a:t>for (m=0 ; m&lt;G-&gt;</a:t>
            </a:r>
            <a:r>
              <a:rPr lang="en-US" altLang="zh-CN" sz="1600" dirty="0" err="1"/>
              <a:t>vexnum</a:t>
            </a:r>
            <a:r>
              <a:rPr lang="en-US" altLang="zh-CN" sz="1600" dirty="0"/>
              <a:t>; m++)</a:t>
            </a:r>
          </a:p>
          <a:p>
            <a:r>
              <a:rPr lang="en-US" altLang="zh-CN" sz="1600" dirty="0"/>
              <a:t>    {   j=</a:t>
            </a:r>
            <a:r>
              <a:rPr lang="en-US" altLang="zh-CN" sz="1600" dirty="0" err="1"/>
              <a:t>topol</a:t>
            </a:r>
            <a:r>
              <a:rPr lang="en-US" altLang="zh-CN" sz="1600" dirty="0"/>
              <a:t>[m] ;</a:t>
            </a:r>
          </a:p>
          <a:p>
            <a:r>
              <a:rPr lang="en-US" altLang="zh-CN" sz="1600" dirty="0"/>
              <a:t>        p=G-&gt;</a:t>
            </a:r>
            <a:r>
              <a:rPr lang="en-US" altLang="zh-CN" sz="1600" dirty="0" err="1"/>
              <a:t>adjlist</a:t>
            </a:r>
            <a:r>
              <a:rPr lang="en-US" altLang="zh-CN" sz="1600" dirty="0"/>
              <a:t>[j].</a:t>
            </a:r>
            <a:r>
              <a:rPr lang="en-US" altLang="zh-CN" sz="1600" dirty="0" err="1"/>
              <a:t>firstarc</a:t>
            </a:r>
            <a:r>
              <a:rPr lang="en-US" altLang="zh-CN" sz="1600" dirty="0"/>
              <a:t> ;</a:t>
            </a:r>
          </a:p>
          <a:p>
            <a:r>
              <a:rPr lang="en-US" altLang="zh-CN" sz="1600" dirty="0"/>
              <a:t>        for (; p!=NULL; p=p-&gt;</a:t>
            </a:r>
            <a:r>
              <a:rPr lang="en-US" altLang="zh-CN" sz="1600" dirty="0" err="1"/>
              <a:t>nextarc</a:t>
            </a:r>
            <a:r>
              <a:rPr lang="en-US" altLang="zh-CN" sz="1600" dirty="0"/>
              <a:t> )</a:t>
            </a:r>
          </a:p>
          <a:p>
            <a:r>
              <a:rPr lang="en-US" altLang="zh-CN" sz="1600" dirty="0"/>
              <a:t>         {  k=p-&gt;</a:t>
            </a:r>
            <a:r>
              <a:rPr lang="en-US" altLang="zh-CN" sz="1600" dirty="0" err="1"/>
              <a:t>adjvex</a:t>
            </a:r>
            <a:r>
              <a:rPr lang="en-US" altLang="zh-CN" sz="1600" dirty="0"/>
              <a:t> ;</a:t>
            </a:r>
          </a:p>
          <a:p>
            <a:r>
              <a:rPr lang="en-US" altLang="zh-CN" sz="1600" dirty="0"/>
              <a:t>                 if  (</a:t>
            </a:r>
            <a:r>
              <a:rPr lang="en-US" altLang="zh-CN" sz="1600" dirty="0" err="1"/>
              <a:t>ve</a:t>
            </a:r>
            <a:r>
              <a:rPr lang="en-US" altLang="zh-CN" sz="1600" dirty="0"/>
              <a:t>[j]+p-&gt;weight&gt;</a:t>
            </a:r>
            <a:r>
              <a:rPr lang="en-US" altLang="zh-CN" sz="1600" dirty="0" err="1"/>
              <a:t>ve</a:t>
            </a:r>
            <a:r>
              <a:rPr lang="en-US" altLang="zh-CN" sz="1600" dirty="0"/>
              <a:t>[k])</a:t>
            </a:r>
          </a:p>
          <a:p>
            <a:r>
              <a:rPr lang="en-US" altLang="zh-CN" sz="1600" dirty="0"/>
              <a:t>                       </a:t>
            </a:r>
            <a:r>
              <a:rPr lang="en-US" altLang="zh-CN" sz="1600" dirty="0" err="1"/>
              <a:t>ve</a:t>
            </a:r>
            <a:r>
              <a:rPr lang="en-US" altLang="zh-CN" sz="1600" dirty="0"/>
              <a:t>[k]=</a:t>
            </a:r>
            <a:r>
              <a:rPr lang="en-US" altLang="zh-CN" sz="1600" dirty="0" err="1"/>
              <a:t>ve</a:t>
            </a:r>
            <a:r>
              <a:rPr lang="en-US" altLang="zh-CN" sz="1600" dirty="0"/>
              <a:t>[j]+p-&gt;weight ; </a:t>
            </a:r>
          </a:p>
          <a:p>
            <a:r>
              <a:rPr lang="en-US" altLang="zh-CN" sz="1600" dirty="0"/>
              <a:t>             }</a:t>
            </a:r>
          </a:p>
          <a:p>
            <a:r>
              <a:rPr lang="en-US" altLang="zh-CN" sz="1600" dirty="0"/>
              <a:t>    }     /* </a:t>
            </a:r>
            <a:r>
              <a:rPr lang="zh-CN" altLang="en-US" sz="1600" dirty="0"/>
              <a:t>计算每个事件的最早发生时间</a:t>
            </a:r>
            <a:r>
              <a:rPr lang="en-US" altLang="zh-CN" sz="1600" dirty="0" err="1"/>
              <a:t>ve</a:t>
            </a:r>
            <a:r>
              <a:rPr lang="zh-CN" altLang="en-US" sz="1600" dirty="0"/>
              <a:t>值  *</a:t>
            </a:r>
            <a:r>
              <a:rPr lang="en-US" altLang="zh-CN" sz="1600" dirty="0"/>
              <a:t>/</a:t>
            </a:r>
          </a:p>
        </p:txBody>
      </p:sp>
      <p:sp>
        <p:nvSpPr>
          <p:cNvPr id="7" name="矩形 6"/>
          <p:cNvSpPr/>
          <p:nvPr/>
        </p:nvSpPr>
        <p:spPr>
          <a:xfrm>
            <a:off x="4757744" y="1050481"/>
            <a:ext cx="4243388" cy="5016758"/>
          </a:xfrm>
          <a:prstGeom prst="rect">
            <a:avLst/>
          </a:prstGeom>
        </p:spPr>
        <p:txBody>
          <a:bodyPr wrap="square">
            <a:spAutoFit/>
          </a:bodyPr>
          <a:lstStyle/>
          <a:p>
            <a:r>
              <a:rPr lang="en-US" altLang="zh-CN" sz="1600" dirty="0"/>
              <a:t>for ( j=0; j&lt;G-&gt;</a:t>
            </a:r>
            <a:r>
              <a:rPr lang="en-US" altLang="zh-CN" sz="1600" dirty="0" err="1"/>
              <a:t>vexnum</a:t>
            </a:r>
            <a:r>
              <a:rPr lang="en-US" altLang="zh-CN" sz="1600" dirty="0"/>
              <a:t>; j++)</a:t>
            </a:r>
          </a:p>
          <a:p>
            <a:r>
              <a:rPr lang="en-US" altLang="zh-CN" sz="1600" dirty="0"/>
              <a:t>    </a:t>
            </a:r>
            <a:r>
              <a:rPr lang="en-US" altLang="zh-CN" sz="1600" dirty="0" err="1"/>
              <a:t>vl</a:t>
            </a:r>
            <a:r>
              <a:rPr lang="en-US" altLang="zh-CN" sz="1600" dirty="0"/>
              <a:t>[j]=</a:t>
            </a:r>
            <a:r>
              <a:rPr lang="en-US" altLang="zh-CN" sz="1600" dirty="0" err="1"/>
              <a:t>ve</a:t>
            </a:r>
            <a:r>
              <a:rPr lang="en-US" altLang="zh-CN" sz="1600" dirty="0"/>
              <a:t>[j] ;    /*  </a:t>
            </a:r>
            <a:r>
              <a:rPr lang="zh-CN" altLang="en-US" sz="1600" dirty="0"/>
              <a:t>事件最晚发生时间初始化  *</a:t>
            </a:r>
            <a:r>
              <a:rPr lang="en-US" altLang="zh-CN" sz="1600" dirty="0"/>
              <a:t>/</a:t>
            </a:r>
          </a:p>
          <a:p>
            <a:r>
              <a:rPr lang="en-US" altLang="zh-CN" sz="1600" dirty="0"/>
              <a:t>for (m=G-&gt;vexnum-1; m&gt;=0; m--)</a:t>
            </a:r>
          </a:p>
          <a:p>
            <a:r>
              <a:rPr lang="en-US" altLang="zh-CN" sz="1600" dirty="0"/>
              <a:t>    {   j=</a:t>
            </a:r>
            <a:r>
              <a:rPr lang="en-US" altLang="zh-CN" sz="1600" dirty="0" err="1"/>
              <a:t>topol</a:t>
            </a:r>
            <a:r>
              <a:rPr lang="en-US" altLang="zh-CN" sz="1600" dirty="0"/>
              <a:t>[m] ; p=G-&gt;</a:t>
            </a:r>
            <a:r>
              <a:rPr lang="en-US" altLang="zh-CN" sz="1600" dirty="0" err="1"/>
              <a:t>adjlist</a:t>
            </a:r>
            <a:r>
              <a:rPr lang="en-US" altLang="zh-CN" sz="1600" dirty="0"/>
              <a:t>[j].</a:t>
            </a:r>
            <a:r>
              <a:rPr lang="en-US" altLang="zh-CN" sz="1600" dirty="0" err="1"/>
              <a:t>firstarc</a:t>
            </a:r>
            <a:r>
              <a:rPr lang="en-US" altLang="zh-CN" sz="1600" dirty="0"/>
              <a:t> ;</a:t>
            </a:r>
          </a:p>
          <a:p>
            <a:r>
              <a:rPr lang="en-US" altLang="zh-CN" sz="1600" dirty="0"/>
              <a:t>        for (; p!=NULL; p=p-&gt;</a:t>
            </a:r>
            <a:r>
              <a:rPr lang="en-US" altLang="zh-CN" sz="1600" dirty="0" err="1"/>
              <a:t>nextarc</a:t>
            </a:r>
            <a:r>
              <a:rPr lang="en-US" altLang="zh-CN" sz="1600" dirty="0"/>
              <a:t> ) </a:t>
            </a:r>
          </a:p>
          <a:p>
            <a:r>
              <a:rPr lang="en-US" altLang="zh-CN" sz="1600" dirty="0"/>
              <a:t>             {  k=p-&gt;</a:t>
            </a:r>
            <a:r>
              <a:rPr lang="en-US" altLang="zh-CN" sz="1600" dirty="0" err="1"/>
              <a:t>adjvex</a:t>
            </a:r>
            <a:r>
              <a:rPr lang="en-US" altLang="zh-CN" sz="1600" dirty="0"/>
              <a:t> ;</a:t>
            </a:r>
          </a:p>
          <a:p>
            <a:r>
              <a:rPr lang="en-US" altLang="zh-CN" sz="1600" dirty="0"/>
              <a:t>                 if  (</a:t>
            </a:r>
            <a:r>
              <a:rPr lang="en-US" altLang="zh-CN" sz="1600" dirty="0" err="1"/>
              <a:t>vl</a:t>
            </a:r>
            <a:r>
              <a:rPr lang="en-US" altLang="zh-CN" sz="1600" dirty="0"/>
              <a:t>[k]-p-&gt;weight&lt;</a:t>
            </a:r>
            <a:r>
              <a:rPr lang="en-US" altLang="zh-CN" sz="1600" dirty="0" err="1"/>
              <a:t>vl</a:t>
            </a:r>
            <a:r>
              <a:rPr lang="en-US" altLang="zh-CN" sz="1600" dirty="0"/>
              <a:t>[j])</a:t>
            </a:r>
          </a:p>
          <a:p>
            <a:r>
              <a:rPr lang="en-US" altLang="zh-CN" sz="1600" dirty="0"/>
              <a:t>                     </a:t>
            </a:r>
            <a:r>
              <a:rPr lang="en-US" altLang="zh-CN" sz="1600" dirty="0" err="1"/>
              <a:t>vl</a:t>
            </a:r>
            <a:r>
              <a:rPr lang="en-US" altLang="zh-CN" sz="1600" dirty="0"/>
              <a:t>[j]=</a:t>
            </a:r>
            <a:r>
              <a:rPr lang="en-US" altLang="zh-CN" sz="1600" dirty="0" err="1"/>
              <a:t>vl</a:t>
            </a:r>
            <a:r>
              <a:rPr lang="en-US" altLang="zh-CN" sz="1600" dirty="0"/>
              <a:t>[k]-p-&gt;weight ;</a:t>
            </a:r>
          </a:p>
          <a:p>
            <a:r>
              <a:rPr lang="zh-CN" altLang="en-US" sz="1600" dirty="0"/>
              <a:t> </a:t>
            </a:r>
            <a:r>
              <a:rPr lang="en-US" altLang="zh-CN" sz="1600" dirty="0"/>
              <a:t>}</a:t>
            </a:r>
          </a:p>
          <a:p>
            <a:r>
              <a:rPr lang="en-US" altLang="zh-CN" sz="1600" dirty="0"/>
              <a:t>    }    /* </a:t>
            </a:r>
            <a:r>
              <a:rPr lang="zh-CN" altLang="en-US" sz="1600" dirty="0"/>
              <a:t>计算每个事件的最晚发生时间</a:t>
            </a:r>
            <a:r>
              <a:rPr lang="en-US" altLang="zh-CN" sz="1600" dirty="0" err="1"/>
              <a:t>vl</a:t>
            </a:r>
            <a:r>
              <a:rPr lang="zh-CN" altLang="en-US" sz="1600" dirty="0"/>
              <a:t>值  *</a:t>
            </a:r>
            <a:r>
              <a:rPr lang="en-US" altLang="zh-CN" sz="1600" dirty="0"/>
              <a:t>/</a:t>
            </a:r>
          </a:p>
          <a:p>
            <a:r>
              <a:rPr lang="en-US" altLang="zh-CN" sz="1600" dirty="0"/>
              <a:t>for (m=0 ; m&lt;G-&gt;</a:t>
            </a:r>
            <a:r>
              <a:rPr lang="en-US" altLang="zh-CN" sz="1600" dirty="0" err="1"/>
              <a:t>vexnum</a:t>
            </a:r>
            <a:r>
              <a:rPr lang="en-US" altLang="zh-CN" sz="1600" dirty="0"/>
              <a:t>; m++)</a:t>
            </a:r>
          </a:p>
          <a:p>
            <a:r>
              <a:rPr lang="en-US" altLang="zh-CN" sz="1600" dirty="0"/>
              <a:t>    {   p=G-&gt;</a:t>
            </a:r>
            <a:r>
              <a:rPr lang="en-US" altLang="zh-CN" sz="1600" dirty="0" err="1"/>
              <a:t>adjlist</a:t>
            </a:r>
            <a:r>
              <a:rPr lang="en-US" altLang="zh-CN" sz="1600" dirty="0"/>
              <a:t>[m].</a:t>
            </a:r>
            <a:r>
              <a:rPr lang="en-US" altLang="zh-CN" sz="1600" dirty="0" err="1"/>
              <a:t>firstarc</a:t>
            </a:r>
            <a:r>
              <a:rPr lang="en-US" altLang="zh-CN" sz="1600" dirty="0"/>
              <a:t> ;</a:t>
            </a:r>
          </a:p>
          <a:p>
            <a:r>
              <a:rPr lang="en-US" altLang="zh-CN" sz="1600" dirty="0"/>
              <a:t>         for (; p!=NULL; p=p-&gt;</a:t>
            </a:r>
            <a:r>
              <a:rPr lang="en-US" altLang="zh-CN" sz="1600" dirty="0" err="1"/>
              <a:t>nextarc</a:t>
            </a:r>
            <a:r>
              <a:rPr lang="en-US" altLang="zh-CN" sz="1600" dirty="0"/>
              <a:t> ) </a:t>
            </a:r>
          </a:p>
          <a:p>
            <a:r>
              <a:rPr lang="en-US" altLang="zh-CN" sz="1600" dirty="0"/>
              <a:t>              {  k=p-&gt;</a:t>
            </a:r>
            <a:r>
              <a:rPr lang="en-US" altLang="zh-CN" sz="1600" dirty="0" err="1"/>
              <a:t>adjvex</a:t>
            </a:r>
            <a:r>
              <a:rPr lang="en-US" altLang="zh-CN" sz="1600" dirty="0"/>
              <a:t> ;</a:t>
            </a:r>
          </a:p>
          <a:p>
            <a:r>
              <a:rPr lang="en-US" altLang="zh-CN" sz="1600" dirty="0"/>
              <a:t>                  if  ( (</a:t>
            </a:r>
            <a:r>
              <a:rPr lang="en-US" altLang="zh-CN" sz="1600" dirty="0" err="1"/>
              <a:t>ve</a:t>
            </a:r>
            <a:r>
              <a:rPr lang="en-US" altLang="zh-CN" sz="1600" dirty="0"/>
              <a:t>[m]+p-&gt;weight)==</a:t>
            </a:r>
            <a:r>
              <a:rPr lang="en-US" altLang="zh-CN" sz="1600" dirty="0" err="1"/>
              <a:t>vl</a:t>
            </a:r>
            <a:r>
              <a:rPr lang="en-US" altLang="zh-CN" sz="1600" dirty="0"/>
              <a:t>[k])</a:t>
            </a:r>
          </a:p>
          <a:p>
            <a:r>
              <a:rPr lang="en-US" altLang="zh-CN" sz="1600" dirty="0"/>
              <a:t>                       </a:t>
            </a:r>
            <a:r>
              <a:rPr lang="en-US" altLang="zh-CN" sz="1600" dirty="0" err="1"/>
              <a:t>printf</a:t>
            </a:r>
            <a:r>
              <a:rPr lang="en-US" altLang="zh-CN" sz="1600" dirty="0"/>
              <a:t>(“&lt;%d, %d&gt;, m, j”) ;</a:t>
            </a:r>
          </a:p>
          <a:p>
            <a:r>
              <a:rPr lang="en-US" altLang="zh-CN" sz="1600" dirty="0"/>
              <a:t>               }</a:t>
            </a:r>
          </a:p>
          <a:p>
            <a:r>
              <a:rPr lang="en-US" altLang="zh-CN" sz="1600" dirty="0"/>
              <a:t>     }     /* </a:t>
            </a:r>
            <a:r>
              <a:rPr lang="zh-CN" altLang="en-US" sz="1600" dirty="0"/>
              <a:t>输出所有的关键活动  *</a:t>
            </a:r>
            <a:r>
              <a:rPr lang="en-US" altLang="zh-CN" sz="1600" dirty="0"/>
              <a:t>/</a:t>
            </a:r>
          </a:p>
          <a:p>
            <a:r>
              <a:rPr lang="en-US" altLang="zh-CN" sz="1600" dirty="0"/>
              <a:t>   }     /*  end of else  */</a:t>
            </a:r>
          </a:p>
          <a:p>
            <a:r>
              <a:rPr lang="en-US" altLang="zh-CN" sz="1600" dirty="0"/>
              <a:t>}</a:t>
            </a:r>
          </a:p>
        </p:txBody>
      </p:sp>
    </p:spTree>
    <p:extLst>
      <p:ext uri="{BB962C8B-B14F-4D97-AF65-F5344CB8AC3E}">
        <p14:creationId xmlns:p14="http://schemas.microsoft.com/office/powerpoint/2010/main" val="2261972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a:t>
            </a:r>
            <a:r>
              <a:rPr lang="en-US" altLang="zh-CN" dirty="0"/>
              <a:t>AOE</a:t>
            </a:r>
            <a:r>
              <a:rPr lang="zh-CN" altLang="en-US" dirty="0"/>
              <a:t>中关键路径和关键活动</a:t>
            </a:r>
          </a:p>
        </p:txBody>
      </p:sp>
      <p:sp>
        <p:nvSpPr>
          <p:cNvPr id="3" name="内容占位符 2"/>
          <p:cNvSpPr>
            <a:spLocks noGrp="1"/>
          </p:cNvSpPr>
          <p:nvPr>
            <p:ph idx="1"/>
          </p:nvPr>
        </p:nvSpPr>
        <p:spPr/>
        <p:txBody>
          <a:bodyPr>
            <a:normAutofit/>
          </a:bodyPr>
          <a:lstStyle/>
          <a:p>
            <a:pPr fontAlgn="base">
              <a:lnSpc>
                <a:spcPct val="110000"/>
              </a:lnSpc>
              <a:spcBef>
                <a:spcPct val="20000"/>
              </a:spcBef>
              <a:spcAft>
                <a:spcPct val="0"/>
              </a:spcAft>
              <a:buClr>
                <a:srgbClr val="3366FF"/>
              </a:buClr>
              <a:buSzPct val="80000"/>
              <a:buFont typeface="Wingdings" pitchFamily="2" charset="2"/>
              <a:buNone/>
            </a:pPr>
            <a:r>
              <a:rPr lang="zh-CN" altLang="en-US" b="1" dirty="0">
                <a:latin typeface="Times New Roman" pitchFamily="18" charset="0"/>
                <a:cs typeface="Times New Roman" pitchFamily="18" charset="0"/>
              </a:rPr>
              <a:t>⑶ 算法分析</a:t>
            </a:r>
          </a:p>
          <a:p>
            <a:pPr fontAlgn="base">
              <a:lnSpc>
                <a:spcPct val="150000"/>
              </a:lnSpc>
              <a:spcBef>
                <a:spcPts val="12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设</a:t>
            </a:r>
            <a:r>
              <a:rPr lang="en-US" altLang="zh-CN" dirty="0">
                <a:latin typeface="Times New Roman" pitchFamily="18" charset="0"/>
                <a:cs typeface="Times New Roman" pitchFamily="18" charset="0"/>
              </a:rPr>
              <a:t>AOE</a:t>
            </a:r>
            <a:r>
              <a:rPr lang="zh-CN" altLang="en-US" dirty="0">
                <a:latin typeface="Times New Roman" pitchFamily="18" charset="0"/>
                <a:cs typeface="Times New Roman" pitchFamily="18" charset="0"/>
              </a:rPr>
              <a:t>网有</a:t>
            </a:r>
            <a:r>
              <a:rPr lang="en-US" altLang="zh-CN" dirty="0">
                <a:latin typeface="Times New Roman" pitchFamily="18" charset="0"/>
                <a:cs typeface="Times New Roman" pitchFamily="18" charset="0"/>
              </a:rPr>
              <a:t>n</a:t>
            </a:r>
            <a:r>
              <a:rPr lang="zh-CN" altLang="en-US" dirty="0">
                <a:latin typeface="Times New Roman" pitchFamily="18" charset="0"/>
                <a:cs typeface="Times New Roman" pitchFamily="18" charset="0"/>
              </a:rPr>
              <a:t>个事件，</a:t>
            </a:r>
            <a:r>
              <a:rPr lang="en-US" altLang="zh-CN" dirty="0">
                <a:latin typeface="Times New Roman" pitchFamily="18" charset="0"/>
                <a:cs typeface="Times New Roman" pitchFamily="18" charset="0"/>
              </a:rPr>
              <a:t>e</a:t>
            </a:r>
            <a:r>
              <a:rPr lang="zh-CN" altLang="en-US" dirty="0">
                <a:latin typeface="Times New Roman" pitchFamily="18" charset="0"/>
                <a:cs typeface="Times New Roman" pitchFamily="18" charset="0"/>
              </a:rPr>
              <a:t>个活动，则算法的主要执行是：</a:t>
            </a:r>
          </a:p>
          <a:p>
            <a:pPr marL="533400" lvl="1" fontAlgn="base">
              <a:lnSpc>
                <a:spcPct val="150000"/>
              </a:lnSpc>
              <a:spcBef>
                <a:spcPts val="1200"/>
              </a:spcBef>
              <a:spcAft>
                <a:spcPct val="0"/>
              </a:spcAft>
              <a:buClr>
                <a:srgbClr val="3366FF"/>
              </a:buClr>
              <a:buSzPct val="80000"/>
              <a:buFont typeface="Wingdings" pitchFamily="2" charset="2"/>
              <a:buNone/>
            </a:pPr>
            <a:r>
              <a:rPr lang="zh-CN" altLang="en-US" sz="2400" dirty="0">
                <a:latin typeface="Times New Roman" pitchFamily="18" charset="0"/>
                <a:cs typeface="Times New Roman" pitchFamily="18" charset="0"/>
              </a:rPr>
              <a:t>◆ 进行拓扑排序：时间复杂度是</a:t>
            </a:r>
            <a:r>
              <a:rPr lang="en-US" altLang="zh-CN" sz="2400" dirty="0">
                <a:latin typeface="Times New Roman" pitchFamily="18" charset="0"/>
                <a:cs typeface="Times New Roman" pitchFamily="18" charset="0"/>
              </a:rPr>
              <a:t>O(</a:t>
            </a:r>
            <a:r>
              <a:rPr lang="en-US" altLang="zh-CN" sz="2400" dirty="0" err="1">
                <a:latin typeface="Times New Roman" pitchFamily="18" charset="0"/>
                <a:cs typeface="Times New Roman" pitchFamily="18" charset="0"/>
              </a:rPr>
              <a:t>n+e</a:t>
            </a:r>
            <a:r>
              <a:rPr lang="en-US" altLang="zh-CN" sz="2400" dirty="0">
                <a:latin typeface="Times New Roman" pitchFamily="18" charset="0"/>
                <a:cs typeface="Times New Roman" pitchFamily="18" charset="0"/>
              </a:rPr>
              <a:t>)</a:t>
            </a:r>
          </a:p>
          <a:p>
            <a:pPr marL="533400" lvl="1" fontAlgn="base">
              <a:lnSpc>
                <a:spcPct val="150000"/>
              </a:lnSpc>
              <a:spcBef>
                <a:spcPts val="1200"/>
              </a:spcBef>
              <a:spcAft>
                <a:spcPct val="0"/>
              </a:spcAft>
              <a:buClr>
                <a:srgbClr val="3366FF"/>
              </a:buClr>
              <a:buSzPct val="80000"/>
              <a:buFont typeface="Wingdings" pitchFamily="2" charset="2"/>
              <a:buNone/>
            </a:pPr>
            <a:r>
              <a:rPr lang="zh-CN" altLang="en-US" sz="2400" dirty="0">
                <a:latin typeface="Times New Roman" pitchFamily="18" charset="0"/>
                <a:cs typeface="Times New Roman" pitchFamily="18" charset="0"/>
              </a:rPr>
              <a:t>◆ 求每个事件的</a:t>
            </a:r>
            <a:r>
              <a:rPr lang="en-US" altLang="zh-CN" sz="2400" dirty="0" err="1">
                <a:latin typeface="Times New Roman" pitchFamily="18" charset="0"/>
                <a:cs typeface="Times New Roman" pitchFamily="18" charset="0"/>
              </a:rPr>
              <a:t>ve</a:t>
            </a:r>
            <a:r>
              <a:rPr lang="zh-CN" altLang="en-US" sz="2400" dirty="0">
                <a:latin typeface="Times New Roman" pitchFamily="18" charset="0"/>
                <a:cs typeface="Times New Roman" pitchFamily="18" charset="0"/>
              </a:rPr>
              <a:t>值和</a:t>
            </a:r>
            <a:r>
              <a:rPr lang="en-US" altLang="zh-CN" sz="2400" dirty="0" err="1">
                <a:latin typeface="Times New Roman" pitchFamily="18" charset="0"/>
                <a:cs typeface="Times New Roman" pitchFamily="18" charset="0"/>
              </a:rPr>
              <a:t>vl</a:t>
            </a:r>
            <a:r>
              <a:rPr lang="zh-CN" altLang="en-US" sz="2400" dirty="0">
                <a:latin typeface="Times New Roman" pitchFamily="18" charset="0"/>
                <a:cs typeface="Times New Roman" pitchFamily="18" charset="0"/>
              </a:rPr>
              <a:t>值：时间复杂度是</a:t>
            </a:r>
            <a:r>
              <a:rPr lang="en-US" altLang="zh-CN" sz="2400" dirty="0">
                <a:latin typeface="Times New Roman" pitchFamily="18" charset="0"/>
                <a:cs typeface="Times New Roman" pitchFamily="18" charset="0"/>
              </a:rPr>
              <a:t>O(</a:t>
            </a:r>
            <a:r>
              <a:rPr lang="en-US" altLang="zh-CN" sz="2400" dirty="0" err="1">
                <a:latin typeface="Times New Roman" pitchFamily="18" charset="0"/>
                <a:cs typeface="Times New Roman" pitchFamily="18" charset="0"/>
              </a:rPr>
              <a:t>n+e</a:t>
            </a:r>
            <a:r>
              <a:rPr lang="en-US" altLang="zh-CN" sz="2400" dirty="0">
                <a:latin typeface="Times New Roman" pitchFamily="18" charset="0"/>
                <a:cs typeface="Times New Roman" pitchFamily="18" charset="0"/>
              </a:rPr>
              <a:t>) </a:t>
            </a:r>
            <a:endParaRPr lang="zh-CN" altLang="en-US" sz="2400" dirty="0">
              <a:latin typeface="Times New Roman" pitchFamily="18" charset="0"/>
              <a:cs typeface="Times New Roman" pitchFamily="18" charset="0"/>
            </a:endParaRPr>
          </a:p>
          <a:p>
            <a:pPr marL="533400" lvl="1" fontAlgn="base">
              <a:lnSpc>
                <a:spcPct val="150000"/>
              </a:lnSpc>
              <a:spcBef>
                <a:spcPts val="1200"/>
              </a:spcBef>
              <a:spcAft>
                <a:spcPct val="0"/>
              </a:spcAft>
              <a:buClr>
                <a:srgbClr val="3366FF"/>
              </a:buClr>
              <a:buSzPct val="80000"/>
              <a:buFont typeface="Wingdings" pitchFamily="2" charset="2"/>
              <a:buNone/>
            </a:pPr>
            <a:r>
              <a:rPr lang="zh-CN" altLang="en-US" sz="2400" dirty="0">
                <a:latin typeface="Times New Roman" pitchFamily="18" charset="0"/>
                <a:cs typeface="Times New Roman" pitchFamily="18" charset="0"/>
              </a:rPr>
              <a:t>◆ 根据</a:t>
            </a:r>
            <a:r>
              <a:rPr lang="en-US" altLang="zh-CN" sz="2400" dirty="0" err="1">
                <a:latin typeface="Times New Roman" pitchFamily="18" charset="0"/>
                <a:cs typeface="Times New Roman" pitchFamily="18" charset="0"/>
              </a:rPr>
              <a:t>ve</a:t>
            </a:r>
            <a:r>
              <a:rPr lang="zh-CN" altLang="en-US" sz="2400" dirty="0">
                <a:latin typeface="Times New Roman" pitchFamily="18" charset="0"/>
                <a:cs typeface="Times New Roman" pitchFamily="18" charset="0"/>
              </a:rPr>
              <a:t>值和</a:t>
            </a:r>
            <a:r>
              <a:rPr lang="en-US" altLang="zh-CN" sz="2400" dirty="0" err="1">
                <a:latin typeface="Times New Roman" pitchFamily="18" charset="0"/>
                <a:cs typeface="Times New Roman" pitchFamily="18" charset="0"/>
              </a:rPr>
              <a:t>vl</a:t>
            </a:r>
            <a:r>
              <a:rPr lang="zh-CN" altLang="en-US" sz="2400" dirty="0">
                <a:latin typeface="Times New Roman" pitchFamily="18" charset="0"/>
                <a:cs typeface="Times New Roman" pitchFamily="18" charset="0"/>
              </a:rPr>
              <a:t>值找关键活动：时间复杂度是</a:t>
            </a:r>
            <a:r>
              <a:rPr lang="en-US" altLang="zh-CN" sz="2400" dirty="0">
                <a:latin typeface="Times New Roman" pitchFamily="18" charset="0"/>
                <a:cs typeface="Times New Roman" pitchFamily="18" charset="0"/>
              </a:rPr>
              <a:t>O(</a:t>
            </a:r>
            <a:r>
              <a:rPr lang="en-US" altLang="zh-CN" sz="2400" dirty="0" err="1">
                <a:latin typeface="Times New Roman" pitchFamily="18" charset="0"/>
                <a:cs typeface="Times New Roman" pitchFamily="18" charset="0"/>
              </a:rPr>
              <a:t>n+e</a:t>
            </a:r>
            <a:r>
              <a:rPr lang="en-US" altLang="zh-CN" sz="2400" dirty="0">
                <a:latin typeface="Times New Roman" pitchFamily="18" charset="0"/>
                <a:cs typeface="Times New Roman" pitchFamily="18" charset="0"/>
              </a:rPr>
              <a:t>) </a:t>
            </a:r>
            <a:endParaRPr lang="zh-CN" altLang="en-US" sz="2400" dirty="0">
              <a:latin typeface="Times New Roman" pitchFamily="18" charset="0"/>
              <a:cs typeface="Times New Roman" pitchFamily="18" charset="0"/>
            </a:endParaRPr>
          </a:p>
          <a:p>
            <a:pPr fontAlgn="base">
              <a:lnSpc>
                <a:spcPct val="150000"/>
              </a:lnSpc>
              <a:spcBef>
                <a:spcPts val="12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        因此，整个算法的时间复杂度是</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n+e</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a:t>
            </a:r>
          </a:p>
          <a:p>
            <a:endParaRPr lang="zh-CN" altLang="en-US"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42</a:t>
            </a:fld>
            <a:endParaRPr lang="zh-CN" altLang="en-US" dirty="0"/>
          </a:p>
        </p:txBody>
      </p:sp>
    </p:spTree>
    <p:extLst>
      <p:ext uri="{BB962C8B-B14F-4D97-AF65-F5344CB8AC3E}">
        <p14:creationId xmlns:p14="http://schemas.microsoft.com/office/powerpoint/2010/main" val="3828429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图的示例</a:t>
            </a:r>
          </a:p>
          <a:p>
            <a:pPr>
              <a:lnSpc>
                <a:spcPct val="150000"/>
              </a:lnSpc>
            </a:pPr>
            <a:r>
              <a:rPr lang="zh-CN" altLang="en-US" dirty="0"/>
              <a:t>图的基本概念：</a:t>
            </a:r>
            <a:r>
              <a:rPr lang="zh-CN" altLang="en-US" dirty="0">
                <a:solidFill>
                  <a:srgbClr val="0000FF"/>
                </a:solidFill>
              </a:rPr>
              <a:t>无向图，有向图，带权图</a:t>
            </a:r>
          </a:p>
          <a:p>
            <a:pPr>
              <a:lnSpc>
                <a:spcPct val="150000"/>
              </a:lnSpc>
            </a:pPr>
            <a:r>
              <a:rPr lang="zh-CN" altLang="en-US" dirty="0"/>
              <a:t>图的存储表示：</a:t>
            </a:r>
            <a:r>
              <a:rPr lang="zh-CN" altLang="en-US" dirty="0">
                <a:solidFill>
                  <a:srgbClr val="005825"/>
                </a:solidFill>
              </a:rPr>
              <a:t>邻接矩阵，邻接表，邻接多重表</a:t>
            </a:r>
          </a:p>
          <a:p>
            <a:pPr>
              <a:lnSpc>
                <a:spcPct val="150000"/>
              </a:lnSpc>
            </a:pPr>
            <a:r>
              <a:rPr lang="zh-CN" altLang="en-US" dirty="0"/>
              <a:t>图的遍历与连通性：</a:t>
            </a:r>
            <a:r>
              <a:rPr lang="zh-CN" altLang="en-US" dirty="0">
                <a:solidFill>
                  <a:srgbClr val="0000FF"/>
                </a:solidFill>
              </a:rPr>
              <a:t>深度优先搜索，广度优先搜索 </a:t>
            </a:r>
          </a:p>
          <a:p>
            <a:pPr>
              <a:lnSpc>
                <a:spcPct val="150000"/>
              </a:lnSpc>
            </a:pPr>
            <a:r>
              <a:rPr lang="zh-CN" altLang="en-US" dirty="0"/>
              <a:t>最小生成树：</a:t>
            </a:r>
            <a:r>
              <a:rPr lang="en-US" altLang="zh-CN" dirty="0">
                <a:solidFill>
                  <a:srgbClr val="005825"/>
                </a:solidFill>
              </a:rPr>
              <a:t>Kruskal</a:t>
            </a:r>
            <a:r>
              <a:rPr lang="zh-CN" altLang="en-US" dirty="0">
                <a:solidFill>
                  <a:srgbClr val="005825"/>
                </a:solidFill>
              </a:rPr>
              <a:t>算法，</a:t>
            </a:r>
            <a:r>
              <a:rPr lang="en-US" altLang="zh-CN" dirty="0">
                <a:solidFill>
                  <a:srgbClr val="005825"/>
                </a:solidFill>
              </a:rPr>
              <a:t>Prim</a:t>
            </a:r>
            <a:r>
              <a:rPr lang="zh-CN" altLang="en-US" dirty="0">
                <a:solidFill>
                  <a:srgbClr val="005825"/>
                </a:solidFill>
              </a:rPr>
              <a:t>算法</a:t>
            </a:r>
            <a:endParaRPr lang="en-US" altLang="zh-CN" dirty="0">
              <a:solidFill>
                <a:srgbClr val="005825"/>
              </a:solidFill>
            </a:endParaRPr>
          </a:p>
          <a:p>
            <a:pPr>
              <a:lnSpc>
                <a:spcPct val="150000"/>
              </a:lnSpc>
            </a:pPr>
            <a:r>
              <a:rPr lang="zh-CN" altLang="en-US" dirty="0"/>
              <a:t>最短路径：</a:t>
            </a:r>
            <a:r>
              <a:rPr lang="en-US" altLang="zh-CN" dirty="0">
                <a:solidFill>
                  <a:srgbClr val="0000FF"/>
                </a:solidFill>
              </a:rPr>
              <a:t>Dijkstra</a:t>
            </a:r>
            <a:r>
              <a:rPr lang="zh-CN" altLang="en-US" dirty="0">
                <a:solidFill>
                  <a:srgbClr val="0000FF"/>
                </a:solidFill>
              </a:rPr>
              <a:t>算法，</a:t>
            </a:r>
            <a:r>
              <a:rPr lang="en-US" altLang="zh-CN" dirty="0">
                <a:solidFill>
                  <a:srgbClr val="0000FF"/>
                </a:solidFill>
              </a:rPr>
              <a:t>Floyd</a:t>
            </a:r>
            <a:r>
              <a:rPr lang="zh-CN" altLang="en-US" dirty="0">
                <a:solidFill>
                  <a:srgbClr val="0000FF"/>
                </a:solidFill>
              </a:rPr>
              <a:t>算法</a:t>
            </a:r>
            <a:endParaRPr lang="en-US" altLang="zh-CN" dirty="0">
              <a:solidFill>
                <a:srgbClr val="0000FF"/>
              </a:solidFill>
            </a:endParaRPr>
          </a:p>
          <a:p>
            <a:pPr>
              <a:lnSpc>
                <a:spcPct val="150000"/>
              </a:lnSpc>
            </a:pPr>
            <a:r>
              <a:rPr lang="zh-CN" altLang="en-US" dirty="0"/>
              <a:t>有向无环图及其应用：</a:t>
            </a:r>
            <a:r>
              <a:rPr lang="zh-CN" altLang="en-US" dirty="0">
                <a:solidFill>
                  <a:srgbClr val="005825"/>
                </a:solidFill>
              </a:rPr>
              <a:t>拓扑排序，关键路径</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43</a:t>
            </a:fld>
            <a:endParaRPr lang="zh-CN" altLang="en-US" dirty="0"/>
          </a:p>
        </p:txBody>
      </p:sp>
    </p:spTree>
    <p:extLst>
      <p:ext uri="{BB962C8B-B14F-4D97-AF65-F5344CB8AC3E}">
        <p14:creationId xmlns:p14="http://schemas.microsoft.com/office/powerpoint/2010/main" val="65423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41A25-C839-4E36-AB5E-510C919E1E51}"/>
              </a:ext>
            </a:extLst>
          </p:cNvPr>
          <p:cNvSpPr>
            <a:spLocks noGrp="1"/>
          </p:cNvSpPr>
          <p:nvPr>
            <p:ph type="title"/>
          </p:nvPr>
        </p:nvSpPr>
        <p:spPr/>
        <p:txBody>
          <a:bodyPr/>
          <a:lstStyle/>
          <a:p>
            <a:r>
              <a:rPr lang="zh-CN" altLang="en-US" dirty="0"/>
              <a:t>最短路径</a:t>
            </a:r>
          </a:p>
        </p:txBody>
      </p:sp>
      <p:sp>
        <p:nvSpPr>
          <p:cNvPr id="3" name="内容占位符 2">
            <a:extLst>
              <a:ext uri="{FF2B5EF4-FFF2-40B4-BE49-F238E27FC236}">
                <a16:creationId xmlns:a16="http://schemas.microsoft.com/office/drawing/2014/main" id="{55B93A0E-3F59-417F-8C77-1133999333A6}"/>
              </a:ext>
            </a:extLst>
          </p:cNvPr>
          <p:cNvSpPr>
            <a:spLocks noGrp="1"/>
          </p:cNvSpPr>
          <p:nvPr>
            <p:ph idx="1"/>
          </p:nvPr>
        </p:nvSpPr>
        <p:spPr>
          <a:xfrm>
            <a:off x="432000" y="976838"/>
            <a:ext cx="6619902" cy="5063602"/>
          </a:xfrm>
        </p:spPr>
        <p:txBody>
          <a:bodyPr/>
          <a:lstStyle/>
          <a:p>
            <a:pPr>
              <a:spcBef>
                <a:spcPts val="1200"/>
              </a:spcBef>
            </a:pPr>
            <a:r>
              <a:rPr lang="en-US" altLang="zh-CN" dirty="0" err="1"/>
              <a:t>Edsger</a:t>
            </a:r>
            <a:r>
              <a:rPr lang="en-US" altLang="zh-CN" dirty="0"/>
              <a:t> </a:t>
            </a:r>
            <a:r>
              <a:rPr lang="en-US" altLang="zh-CN" dirty="0" err="1"/>
              <a:t>Wybe</a:t>
            </a:r>
            <a:r>
              <a:rPr lang="en-US" altLang="zh-CN" dirty="0"/>
              <a:t> Dijkstra (</a:t>
            </a:r>
            <a:r>
              <a:rPr lang="zh-CN" altLang="en-US" dirty="0"/>
              <a:t>埃德斯加</a:t>
            </a:r>
            <a:r>
              <a:rPr lang="en-US" altLang="zh-CN" dirty="0"/>
              <a:t>·</a:t>
            </a:r>
            <a:r>
              <a:rPr lang="zh-CN" altLang="en-US" dirty="0"/>
              <a:t>狄克斯特拉</a:t>
            </a:r>
            <a:r>
              <a:rPr lang="en-US" altLang="zh-CN" dirty="0"/>
              <a:t>)	</a:t>
            </a:r>
          </a:p>
          <a:p>
            <a:pPr marL="457200" lvl="1" indent="0">
              <a:spcBef>
                <a:spcPts val="1200"/>
              </a:spcBef>
              <a:buNone/>
            </a:pPr>
            <a:r>
              <a:rPr lang="en-US" altLang="zh-CN" dirty="0"/>
              <a:t>——</a:t>
            </a:r>
            <a:r>
              <a:rPr lang="zh-CN" altLang="en-US" dirty="0"/>
              <a:t>最先察觉“</a:t>
            </a:r>
            <a:r>
              <a:rPr lang="en-US" altLang="zh-CN" dirty="0" err="1"/>
              <a:t>goto</a:t>
            </a:r>
            <a:r>
              <a:rPr lang="zh-CN" altLang="en-US" dirty="0"/>
              <a:t>有害”的计算机科学大师</a:t>
            </a:r>
            <a:endParaRPr lang="en-US" altLang="zh-CN" dirty="0"/>
          </a:p>
          <a:p>
            <a:pPr>
              <a:lnSpc>
                <a:spcPct val="150000"/>
              </a:lnSpc>
              <a:spcBef>
                <a:spcPts val="1200"/>
              </a:spcBef>
            </a:pPr>
            <a:endParaRPr lang="en-US" altLang="zh-CN" sz="1800" dirty="0"/>
          </a:p>
          <a:p>
            <a:pPr>
              <a:lnSpc>
                <a:spcPct val="150000"/>
              </a:lnSpc>
              <a:spcBef>
                <a:spcPts val="1200"/>
              </a:spcBef>
            </a:pPr>
            <a:r>
              <a:rPr lang="zh-CN" altLang="en-US" sz="1800" dirty="0"/>
              <a:t>成功地设计并实现了在有障碍物的两个地点之间找出一条最短路径的高效算法，这个算法被命名为“狄克斯特拉算法”，解决了机器人学中的一个十分关键的问题，即运动路径规划问题，至今仍被广泛应用，被认为是利用“贪心法”</a:t>
            </a:r>
            <a:r>
              <a:rPr lang="en-US" altLang="zh-CN" sz="1800" dirty="0"/>
              <a:t>(greedy method)</a:t>
            </a:r>
            <a:r>
              <a:rPr lang="zh-CN" altLang="en-US" sz="1800" dirty="0"/>
              <a:t>设计算法的一个成功范例。</a:t>
            </a:r>
          </a:p>
        </p:txBody>
      </p:sp>
      <p:sp>
        <p:nvSpPr>
          <p:cNvPr id="4" name="灯片编号占位符 3">
            <a:extLst>
              <a:ext uri="{FF2B5EF4-FFF2-40B4-BE49-F238E27FC236}">
                <a16:creationId xmlns:a16="http://schemas.microsoft.com/office/drawing/2014/main" id="{5B758F37-30F1-4709-B0D7-75812EACECA3}"/>
              </a:ext>
            </a:extLst>
          </p:cNvPr>
          <p:cNvSpPr>
            <a:spLocks noGrp="1"/>
          </p:cNvSpPr>
          <p:nvPr>
            <p:ph type="sldNum" sz="quarter" idx="12"/>
          </p:nvPr>
        </p:nvSpPr>
        <p:spPr/>
        <p:txBody>
          <a:bodyPr/>
          <a:lstStyle/>
          <a:p>
            <a:fld id="{36FD9405-CE62-418F-9683-85B6A1C55A4B}" type="slidenum">
              <a:rPr lang="zh-CN" altLang="en-US" smtClean="0"/>
              <a:pPr/>
              <a:t>5</a:t>
            </a:fld>
            <a:endParaRPr lang="zh-CN" altLang="en-US" dirty="0"/>
          </a:p>
        </p:txBody>
      </p:sp>
      <p:sp>
        <p:nvSpPr>
          <p:cNvPr id="5" name="页脚占位符 4">
            <a:extLst>
              <a:ext uri="{FF2B5EF4-FFF2-40B4-BE49-F238E27FC236}">
                <a16:creationId xmlns:a16="http://schemas.microsoft.com/office/drawing/2014/main" id="{03C781C1-A378-403E-BE5B-48CCB86A0F80}"/>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8" name="图片 7">
            <a:extLst>
              <a:ext uri="{FF2B5EF4-FFF2-40B4-BE49-F238E27FC236}">
                <a16:creationId xmlns:a16="http://schemas.microsoft.com/office/drawing/2014/main" id="{709411CD-995D-ED14-B7E8-CAE2AF9DA6C8}"/>
              </a:ext>
            </a:extLst>
          </p:cNvPr>
          <p:cNvPicPr>
            <a:picLocks noChangeAspect="1"/>
          </p:cNvPicPr>
          <p:nvPr/>
        </p:nvPicPr>
        <p:blipFill>
          <a:blip r:embed="rId2"/>
          <a:stretch>
            <a:fillRect/>
          </a:stretch>
        </p:blipFill>
        <p:spPr>
          <a:xfrm>
            <a:off x="7400953" y="1246914"/>
            <a:ext cx="1310400" cy="1755559"/>
          </a:xfrm>
          <a:prstGeom prst="rect">
            <a:avLst/>
          </a:prstGeom>
        </p:spPr>
      </p:pic>
    </p:spTree>
    <p:extLst>
      <p:ext uri="{BB962C8B-B14F-4D97-AF65-F5344CB8AC3E}">
        <p14:creationId xmlns:p14="http://schemas.microsoft.com/office/powerpoint/2010/main" val="392341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2000" dirty="0">
                <a:latin typeface="Times New Roman" pitchFamily="18" charset="0"/>
                <a:cs typeface="Times New Roman" pitchFamily="18" charset="0"/>
              </a:rPr>
              <a:t>对于给定的有向图</a:t>
            </a:r>
            <a:r>
              <a:rPr lang="en-US" altLang="zh-CN" sz="2000" dirty="0">
                <a:latin typeface="Times New Roman" pitchFamily="18" charset="0"/>
                <a:cs typeface="Times New Roman" pitchFamily="18" charset="0"/>
              </a:rPr>
              <a:t>G=(V</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E)</a:t>
            </a:r>
            <a:r>
              <a:rPr lang="zh-CN" altLang="en-US" sz="2000" dirty="0">
                <a:latin typeface="Times New Roman" pitchFamily="18" charset="0"/>
                <a:cs typeface="Times New Roman" pitchFamily="18" charset="0"/>
              </a:rPr>
              <a:t>及单个源点</a:t>
            </a:r>
            <a:r>
              <a:rPr lang="en-US" altLang="zh-CN" sz="2000" dirty="0" err="1">
                <a:latin typeface="Times New Roman" pitchFamily="18" charset="0"/>
                <a:cs typeface="Times New Roman" pitchFamily="18" charset="0"/>
              </a:rPr>
              <a:t>V</a:t>
            </a:r>
            <a:r>
              <a:rPr lang="en-US" altLang="zh-CN" sz="2000" baseline="-18000" dirty="0" err="1">
                <a:latin typeface="Times New Roman" pitchFamily="18" charset="0"/>
                <a:cs typeface="Times New Roman" pitchFamily="18" charset="0"/>
              </a:rPr>
              <a:t>s</a:t>
            </a:r>
            <a:r>
              <a:rPr lang="zh-CN" altLang="en-US" sz="2000" dirty="0">
                <a:latin typeface="Times New Roman" pitchFamily="18" charset="0"/>
                <a:cs typeface="Times New Roman" pitchFamily="18" charset="0"/>
              </a:rPr>
              <a:t>，求</a:t>
            </a:r>
            <a:r>
              <a:rPr lang="en-US" altLang="zh-CN" sz="2000" dirty="0" err="1">
                <a:latin typeface="Times New Roman" pitchFamily="18" charset="0"/>
                <a:cs typeface="Times New Roman" pitchFamily="18" charset="0"/>
              </a:rPr>
              <a:t>V</a:t>
            </a:r>
            <a:r>
              <a:rPr lang="en-US" altLang="zh-CN" sz="2000" baseline="-18000" dirty="0" err="1">
                <a:latin typeface="Times New Roman" pitchFamily="18" charset="0"/>
                <a:cs typeface="Times New Roman" pitchFamily="18" charset="0"/>
              </a:rPr>
              <a:t>s</a:t>
            </a:r>
            <a:r>
              <a:rPr lang="zh-CN" altLang="en-US" sz="2000" dirty="0">
                <a:latin typeface="Times New Roman" pitchFamily="18" charset="0"/>
                <a:cs typeface="Times New Roman" pitchFamily="18" charset="0"/>
              </a:rPr>
              <a:t>到</a:t>
            </a:r>
            <a:r>
              <a:rPr lang="en-US" altLang="zh-CN" sz="2000" dirty="0">
                <a:latin typeface="Times New Roman" pitchFamily="18" charset="0"/>
                <a:cs typeface="Times New Roman" pitchFamily="18" charset="0"/>
              </a:rPr>
              <a:t>G</a:t>
            </a:r>
            <a:r>
              <a:rPr lang="zh-CN" altLang="en-US" sz="2000" dirty="0">
                <a:latin typeface="Times New Roman" pitchFamily="18" charset="0"/>
                <a:cs typeface="Times New Roman" pitchFamily="18" charset="0"/>
              </a:rPr>
              <a:t>的其余各顶点的最短路径。</a:t>
            </a:r>
          </a:p>
          <a:p>
            <a:pPr>
              <a:lnSpc>
                <a:spcPct val="150000"/>
              </a:lnSpc>
              <a:spcBef>
                <a:spcPts val="1200"/>
              </a:spcBef>
            </a:pPr>
            <a:r>
              <a:rPr lang="zh-CN" altLang="en-US" sz="2000" dirty="0">
                <a:latin typeface="Times New Roman" pitchFamily="18" charset="0"/>
                <a:cs typeface="Times New Roman" pitchFamily="18" charset="0"/>
              </a:rPr>
              <a:t>针对单源点的最短路径问题，</a:t>
            </a:r>
            <a:r>
              <a:rPr lang="en-US" altLang="zh-CN" sz="2000" dirty="0" err="1">
                <a:latin typeface="Times New Roman" pitchFamily="18" charset="0"/>
                <a:cs typeface="Times New Roman" pitchFamily="18" charset="0"/>
              </a:rPr>
              <a:t>Dijkstra</a:t>
            </a:r>
            <a:r>
              <a:rPr lang="zh-CN" altLang="en-US" sz="2000" dirty="0">
                <a:latin typeface="Times New Roman" pitchFamily="18" charset="0"/>
                <a:cs typeface="Times New Roman" pitchFamily="18" charset="0"/>
              </a:rPr>
              <a:t>提出了一种</a:t>
            </a:r>
            <a:r>
              <a:rPr lang="zh-CN" altLang="en-US" sz="2000" dirty="0">
                <a:solidFill>
                  <a:srgbClr val="0000FF"/>
                </a:solidFill>
                <a:latin typeface="Times New Roman" pitchFamily="18" charset="0"/>
                <a:cs typeface="Times New Roman" pitchFamily="18" charset="0"/>
              </a:rPr>
              <a:t>按路径长度递增次序</a:t>
            </a:r>
            <a:r>
              <a:rPr lang="zh-CN" altLang="en-US" sz="2000" dirty="0">
                <a:latin typeface="Times New Roman" pitchFamily="18" charset="0"/>
                <a:cs typeface="Times New Roman" pitchFamily="18" charset="0"/>
              </a:rPr>
              <a:t>产生最短路径的算法，即</a:t>
            </a:r>
            <a:r>
              <a:rPr lang="zh-CN" altLang="en-US" sz="2000" dirty="0">
                <a:solidFill>
                  <a:srgbClr val="0000FF"/>
                </a:solidFill>
              </a:rPr>
              <a:t>狄克斯特拉</a:t>
            </a:r>
            <a:r>
              <a:rPr lang="zh-CN" altLang="en-US" sz="2000" dirty="0">
                <a:solidFill>
                  <a:srgbClr val="0000FF"/>
                </a:solidFill>
                <a:latin typeface="Times New Roman" pitchFamily="18" charset="0"/>
                <a:cs typeface="Times New Roman" pitchFamily="18" charset="0"/>
              </a:rPr>
              <a:t> </a:t>
            </a:r>
            <a:r>
              <a:rPr lang="en-US" altLang="zh-CN" sz="2000" dirty="0">
                <a:solidFill>
                  <a:srgbClr val="0000FF"/>
                </a:solidFill>
                <a:latin typeface="Times New Roman" pitchFamily="18" charset="0"/>
                <a:cs typeface="Times New Roman" pitchFamily="18" charset="0"/>
              </a:rPr>
              <a:t>(Dijkstra)</a:t>
            </a:r>
            <a:r>
              <a:rPr lang="zh-CN" altLang="en-US" sz="2000" dirty="0">
                <a:solidFill>
                  <a:srgbClr val="0000FF"/>
                </a:solidFill>
                <a:latin typeface="Times New Roman" pitchFamily="18" charset="0"/>
                <a:cs typeface="Times New Roman" pitchFamily="18" charset="0"/>
              </a:rPr>
              <a:t>算法（迪杰斯特拉）</a:t>
            </a:r>
            <a:r>
              <a:rPr lang="zh-CN" altLang="en-US" sz="2000" b="1" dirty="0">
                <a:solidFill>
                  <a:srgbClr val="0000FF"/>
                </a:solidFill>
                <a:latin typeface="Times New Roman" pitchFamily="18" charset="0"/>
                <a:cs typeface="Times New Roman" pitchFamily="18" charset="0"/>
              </a:rPr>
              <a:t>。</a:t>
            </a:r>
            <a:endParaRPr lang="en-US" altLang="zh-CN" sz="2000" b="1" dirty="0">
              <a:solidFill>
                <a:srgbClr val="0000FF"/>
              </a:solidFill>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该算法是由荷兰计算机科学家狄克斯特拉于</a:t>
            </a:r>
            <a:r>
              <a:rPr lang="en-US" altLang="zh-CN" sz="2000" dirty="0">
                <a:latin typeface="Times New Roman" pitchFamily="18" charset="0"/>
                <a:cs typeface="Times New Roman" pitchFamily="18" charset="0"/>
              </a:rPr>
              <a:t>1959 </a:t>
            </a:r>
            <a:r>
              <a:rPr lang="zh-CN" altLang="en-US" sz="2000" dirty="0">
                <a:latin typeface="Times New Roman" pitchFamily="18" charset="0"/>
                <a:cs typeface="Times New Roman" pitchFamily="18" charset="0"/>
              </a:rPr>
              <a:t>年提出的，因此又叫狄克斯特拉算法。</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迪杰斯特拉算法主要特点是以起始点为中心向外层层扩展，直到扩展到终点为止。</a:t>
            </a:r>
            <a:endParaRPr lang="en-US" altLang="zh-CN" sz="2000" dirty="0">
              <a:latin typeface="Times New Roman" pitchFamily="18" charset="0"/>
              <a:cs typeface="Times New Roman" pitchFamily="18" charset="0"/>
            </a:endParaRPr>
          </a:p>
          <a:p>
            <a:pPr marL="0" indent="0">
              <a:lnSpc>
                <a:spcPct val="150000"/>
              </a:lnSpc>
              <a:spcBef>
                <a:spcPts val="1200"/>
              </a:spcBef>
              <a:buFont typeface="Wingdings" pitchFamily="2" charset="2"/>
              <a:buNone/>
            </a:pPr>
            <a:endParaRPr lang="zh-CN" altLang="en-US" sz="2000" b="1" dirty="0">
              <a:solidFill>
                <a:srgbClr val="0000FF"/>
              </a:solidFill>
              <a:latin typeface="Times New Roman" pitchFamily="18" charset="0"/>
              <a:cs typeface="Times New Roman" pitchFamily="18" charset="0"/>
            </a:endParaRPr>
          </a:p>
          <a:p>
            <a:pPr marL="0" indent="0">
              <a:lnSpc>
                <a:spcPct val="150000"/>
              </a:lnSpc>
              <a:spcBef>
                <a:spcPts val="1200"/>
              </a:spcBef>
              <a:buFont typeface="Wingdings" pitchFamily="2" charset="2"/>
              <a:buNone/>
            </a:pPr>
            <a:endParaRPr lang="zh-CN" altLang="en-US" sz="2000" dirty="0">
              <a:latin typeface="Times New Roman" pitchFamily="18" charset="0"/>
              <a:cs typeface="Times New Roman" pitchFamily="18" charset="0"/>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a:t>
            </a:fld>
            <a:endParaRPr lang="zh-CN" altLang="en-US" dirty="0"/>
          </a:p>
        </p:txBody>
      </p:sp>
    </p:spTree>
    <p:extLst>
      <p:ext uri="{BB962C8B-B14F-4D97-AF65-F5344CB8AC3E}">
        <p14:creationId xmlns:p14="http://schemas.microsoft.com/office/powerpoint/2010/main" val="131700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7684A-6F0F-440C-A859-E86746663A2F}"/>
              </a:ext>
            </a:extLst>
          </p:cNvPr>
          <p:cNvSpPr>
            <a:spLocks noGrp="1"/>
          </p:cNvSpPr>
          <p:nvPr>
            <p:ph type="title"/>
          </p:nvPr>
        </p:nvSpPr>
        <p:spPr/>
        <p:txBody>
          <a:bodyPr/>
          <a:lstStyle/>
          <a:p>
            <a:r>
              <a:rPr lang="zh-CN" altLang="en-US" dirty="0"/>
              <a:t>单源点最短路径</a:t>
            </a:r>
          </a:p>
        </p:txBody>
      </p:sp>
      <p:sp>
        <p:nvSpPr>
          <p:cNvPr id="3" name="内容占位符 2">
            <a:extLst>
              <a:ext uri="{FF2B5EF4-FFF2-40B4-BE49-F238E27FC236}">
                <a16:creationId xmlns:a16="http://schemas.microsoft.com/office/drawing/2014/main" id="{C5273025-F646-4146-8FE9-E7CF3B83E66C}"/>
              </a:ext>
            </a:extLst>
          </p:cNvPr>
          <p:cNvSpPr>
            <a:spLocks noGrp="1"/>
          </p:cNvSpPr>
          <p:nvPr>
            <p:ph idx="1"/>
          </p:nvPr>
        </p:nvSpPr>
        <p:spPr/>
        <p:txBody>
          <a:bodyPr/>
          <a:lstStyle/>
          <a:p>
            <a:pPr marL="0" indent="0">
              <a:lnSpc>
                <a:spcPct val="150000"/>
              </a:lnSpc>
              <a:spcBef>
                <a:spcPts val="1200"/>
              </a:spcBef>
              <a:buFont typeface="Wingdings" pitchFamily="2" charset="2"/>
              <a:buNone/>
            </a:pPr>
            <a:r>
              <a:rPr lang="en-US" altLang="zh-CN" sz="2000" b="1" dirty="0">
                <a:latin typeface="Times New Roman" pitchFamily="18" charset="0"/>
                <a:cs typeface="Times New Roman" pitchFamily="18" charset="0"/>
              </a:rPr>
              <a:t>1 </a:t>
            </a:r>
            <a:r>
              <a:rPr lang="zh-CN" altLang="en-US" sz="2000" b="1" dirty="0">
                <a:latin typeface="Times New Roman" pitchFamily="18" charset="0"/>
                <a:cs typeface="Times New Roman" pitchFamily="18" charset="0"/>
              </a:rPr>
              <a:t>基本思想</a:t>
            </a:r>
          </a:p>
          <a:p>
            <a:pPr marL="0" indent="0">
              <a:lnSpc>
                <a:spcPct val="150000"/>
              </a:lnSpc>
              <a:spcBef>
                <a:spcPts val="1200"/>
              </a:spcBef>
              <a:buFont typeface="Wingdings" pitchFamily="2" charset="2"/>
              <a:buNone/>
            </a:pPr>
            <a:r>
              <a:rPr lang="zh-CN" altLang="en-US" sz="2000" dirty="0">
                <a:latin typeface="Times New Roman" pitchFamily="18" charset="0"/>
                <a:cs typeface="Times New Roman" pitchFamily="18" charset="0"/>
              </a:rPr>
              <a:t>    从图的给定源点到其它各个顶点之间客观上应存在一条最短路径，在这组最短路径中，按其长度的递增次序，依次求出到不同顶点的最短路径和路径长度。</a:t>
            </a:r>
            <a:endParaRPr lang="en-US" altLang="zh-CN" sz="2000" dirty="0">
              <a:latin typeface="Times New Roman" pitchFamily="18" charset="0"/>
              <a:cs typeface="Times New Roman" pitchFamily="18" charset="0"/>
            </a:endParaRPr>
          </a:p>
          <a:p>
            <a:pPr marL="0" indent="0">
              <a:lnSpc>
                <a:spcPct val="150000"/>
              </a:lnSpc>
              <a:spcBef>
                <a:spcPts val="1200"/>
              </a:spcBef>
              <a:buFont typeface="Wingdings" pitchFamily="2" charset="2"/>
              <a:buNone/>
            </a:pPr>
            <a:r>
              <a:rPr lang="zh-CN" altLang="en-US" sz="2000" dirty="0">
                <a:latin typeface="Times New Roman" pitchFamily="18" charset="0"/>
                <a:cs typeface="Times New Roman" pitchFamily="18" charset="0"/>
              </a:rPr>
              <a:t>    按长度递增的次序生成各顶点的最短路径，即先求出长度最小的一条最短路径，然后求出长度第二小的最短路径，依此类推，直到求出长度最长的最短路径。</a:t>
            </a:r>
            <a:endParaRPr lang="en-US" altLang="zh-CN" sz="2000" dirty="0">
              <a:latin typeface="Times New Roman" pitchFamily="18" charset="0"/>
              <a:cs typeface="Times New Roman" pitchFamily="18" charset="0"/>
            </a:endParaRPr>
          </a:p>
          <a:p>
            <a:endParaRPr lang="zh-CN" altLang="en-US" dirty="0"/>
          </a:p>
        </p:txBody>
      </p:sp>
      <p:sp>
        <p:nvSpPr>
          <p:cNvPr id="4" name="灯片编号占位符 3">
            <a:extLst>
              <a:ext uri="{FF2B5EF4-FFF2-40B4-BE49-F238E27FC236}">
                <a16:creationId xmlns:a16="http://schemas.microsoft.com/office/drawing/2014/main" id="{2CCE4952-819F-44E6-BD7E-91863DC350BC}"/>
              </a:ext>
            </a:extLst>
          </p:cNvPr>
          <p:cNvSpPr>
            <a:spLocks noGrp="1"/>
          </p:cNvSpPr>
          <p:nvPr>
            <p:ph type="sldNum" sz="quarter" idx="12"/>
          </p:nvPr>
        </p:nvSpPr>
        <p:spPr/>
        <p:txBody>
          <a:bodyPr/>
          <a:lstStyle/>
          <a:p>
            <a:fld id="{36FD9405-CE62-418F-9683-85B6A1C55A4B}" type="slidenum">
              <a:rPr lang="zh-CN" altLang="en-US" smtClean="0"/>
              <a:pPr/>
              <a:t>7</a:t>
            </a:fld>
            <a:endParaRPr lang="zh-CN" altLang="en-US" dirty="0"/>
          </a:p>
        </p:txBody>
      </p:sp>
      <p:sp>
        <p:nvSpPr>
          <p:cNvPr id="5" name="页脚占位符 4">
            <a:extLst>
              <a:ext uri="{FF2B5EF4-FFF2-40B4-BE49-F238E27FC236}">
                <a16:creationId xmlns:a16="http://schemas.microsoft.com/office/drawing/2014/main" id="{382EBA15-9FCD-478D-AC39-1EC7CEFB6AA3}"/>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34098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8</a:t>
            </a:fld>
            <a:endParaRPr lang="zh-CN" altLang="en-US" dirty="0"/>
          </a:p>
        </p:txBody>
      </p:sp>
      <p:grpSp>
        <p:nvGrpSpPr>
          <p:cNvPr id="7" name="Group 3"/>
          <p:cNvGrpSpPr>
            <a:grpSpLocks/>
          </p:cNvGrpSpPr>
          <p:nvPr/>
        </p:nvGrpSpPr>
        <p:grpSpPr bwMode="auto">
          <a:xfrm>
            <a:off x="840581" y="1768475"/>
            <a:ext cx="2817813" cy="2392363"/>
            <a:chOff x="0" y="0"/>
            <a:chExt cx="1775" cy="1507"/>
          </a:xfrm>
        </p:grpSpPr>
        <p:sp>
          <p:nvSpPr>
            <p:cNvPr id="18" name="Oval 4"/>
            <p:cNvSpPr>
              <a:spLocks noChangeArrowheads="1"/>
            </p:cNvSpPr>
            <p:nvPr/>
          </p:nvSpPr>
          <p:spPr bwMode="auto">
            <a:xfrm>
              <a:off x="376" y="224"/>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0</a:t>
              </a:r>
            </a:p>
          </p:txBody>
        </p:sp>
        <p:sp>
          <p:nvSpPr>
            <p:cNvPr id="19" name="Oval 5"/>
            <p:cNvSpPr>
              <a:spLocks noChangeArrowheads="1"/>
            </p:cNvSpPr>
            <p:nvPr/>
          </p:nvSpPr>
          <p:spPr bwMode="auto">
            <a:xfrm>
              <a:off x="0" y="712"/>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a:t>
              </a:r>
            </a:p>
          </p:txBody>
        </p:sp>
        <p:sp>
          <p:nvSpPr>
            <p:cNvPr id="20" name="Oval 6"/>
            <p:cNvSpPr>
              <a:spLocks noChangeArrowheads="1"/>
            </p:cNvSpPr>
            <p:nvPr/>
          </p:nvSpPr>
          <p:spPr bwMode="auto">
            <a:xfrm>
              <a:off x="472" y="1104"/>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2</a:t>
              </a:r>
            </a:p>
          </p:txBody>
        </p:sp>
        <p:sp>
          <p:nvSpPr>
            <p:cNvPr id="21" name="Oval 7"/>
            <p:cNvSpPr>
              <a:spLocks noChangeArrowheads="1"/>
            </p:cNvSpPr>
            <p:nvPr/>
          </p:nvSpPr>
          <p:spPr bwMode="auto">
            <a:xfrm>
              <a:off x="1440" y="904"/>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a:t>
              </a:r>
            </a:p>
          </p:txBody>
        </p:sp>
        <p:sp>
          <p:nvSpPr>
            <p:cNvPr id="22" name="Oval 8"/>
            <p:cNvSpPr>
              <a:spLocks noChangeArrowheads="1"/>
            </p:cNvSpPr>
            <p:nvPr/>
          </p:nvSpPr>
          <p:spPr bwMode="auto">
            <a:xfrm>
              <a:off x="1336" y="8"/>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4</a:t>
              </a:r>
            </a:p>
          </p:txBody>
        </p:sp>
        <p:sp>
          <p:nvSpPr>
            <p:cNvPr id="23" name="Oval 9"/>
            <p:cNvSpPr>
              <a:spLocks noChangeArrowheads="1"/>
            </p:cNvSpPr>
            <p:nvPr/>
          </p:nvSpPr>
          <p:spPr bwMode="auto">
            <a:xfrm>
              <a:off x="920" y="559"/>
              <a:ext cx="249" cy="249"/>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5</a:t>
              </a:r>
            </a:p>
          </p:txBody>
        </p:sp>
        <p:grpSp>
          <p:nvGrpSpPr>
            <p:cNvPr id="24" name="Group 10"/>
            <p:cNvGrpSpPr>
              <a:grpSpLocks/>
            </p:cNvGrpSpPr>
            <p:nvPr/>
          </p:nvGrpSpPr>
          <p:grpSpPr bwMode="auto">
            <a:xfrm>
              <a:off x="72" y="392"/>
              <a:ext cx="352" cy="344"/>
              <a:chOff x="0" y="0"/>
              <a:chExt cx="352" cy="344"/>
            </a:xfrm>
          </p:grpSpPr>
          <p:sp>
            <p:nvSpPr>
              <p:cNvPr id="55" name="Rectangle 11"/>
              <p:cNvSpPr>
                <a:spLocks noChangeArrowheads="1"/>
              </p:cNvSpPr>
              <p:nvPr/>
            </p:nvSpPr>
            <p:spPr bwMode="auto">
              <a:xfrm>
                <a:off x="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20</a:t>
                </a:r>
              </a:p>
            </p:txBody>
          </p:sp>
          <p:sp>
            <p:nvSpPr>
              <p:cNvPr id="56" name="Line 12"/>
              <p:cNvSpPr>
                <a:spLocks noChangeShapeType="1"/>
              </p:cNvSpPr>
              <p:nvPr/>
            </p:nvSpPr>
            <p:spPr bwMode="auto">
              <a:xfrm flipH="1">
                <a:off x="112" y="56"/>
                <a:ext cx="240" cy="288"/>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5" name="Group 13"/>
            <p:cNvGrpSpPr>
              <a:grpSpLocks/>
            </p:cNvGrpSpPr>
            <p:nvPr/>
          </p:nvGrpSpPr>
          <p:grpSpPr bwMode="auto">
            <a:xfrm>
              <a:off x="120" y="896"/>
              <a:ext cx="400" cy="291"/>
              <a:chOff x="0" y="0"/>
              <a:chExt cx="400" cy="291"/>
            </a:xfrm>
          </p:grpSpPr>
          <p:sp>
            <p:nvSpPr>
              <p:cNvPr id="53" name="Rectangle 14"/>
              <p:cNvSpPr>
                <a:spLocks noChangeArrowheads="1"/>
              </p:cNvSpPr>
              <p:nvPr/>
            </p:nvSpPr>
            <p:spPr bwMode="auto">
              <a:xfrm>
                <a:off x="0" y="64"/>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30</a:t>
                </a:r>
              </a:p>
            </p:txBody>
          </p:sp>
          <p:sp>
            <p:nvSpPr>
              <p:cNvPr id="54" name="Line 15"/>
              <p:cNvSpPr>
                <a:spLocks noChangeShapeType="1"/>
              </p:cNvSpPr>
              <p:nvPr/>
            </p:nvSpPr>
            <p:spPr bwMode="auto">
              <a:xfrm>
                <a:off x="112" y="0"/>
                <a:ext cx="288" cy="240"/>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6" name="Group 16"/>
            <p:cNvGrpSpPr>
              <a:grpSpLocks/>
            </p:cNvGrpSpPr>
            <p:nvPr/>
          </p:nvGrpSpPr>
          <p:grpSpPr bwMode="auto">
            <a:xfrm>
              <a:off x="280" y="472"/>
              <a:ext cx="312" cy="624"/>
              <a:chOff x="0" y="0"/>
              <a:chExt cx="312" cy="624"/>
            </a:xfrm>
          </p:grpSpPr>
          <p:sp>
            <p:nvSpPr>
              <p:cNvPr id="51" name="Rectangle 17"/>
              <p:cNvSpPr>
                <a:spLocks noChangeArrowheads="1"/>
              </p:cNvSpPr>
              <p:nvPr/>
            </p:nvSpPr>
            <p:spPr bwMode="auto">
              <a:xfrm>
                <a:off x="0" y="184"/>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60</a:t>
                </a:r>
              </a:p>
            </p:txBody>
          </p:sp>
          <p:sp>
            <p:nvSpPr>
              <p:cNvPr id="52" name="Line 18"/>
              <p:cNvSpPr>
                <a:spLocks noChangeShapeType="1"/>
              </p:cNvSpPr>
              <p:nvPr/>
            </p:nvSpPr>
            <p:spPr bwMode="auto">
              <a:xfrm>
                <a:off x="216" y="0"/>
                <a:ext cx="96" cy="624"/>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7" name="Group 19"/>
            <p:cNvGrpSpPr>
              <a:grpSpLocks/>
            </p:cNvGrpSpPr>
            <p:nvPr/>
          </p:nvGrpSpPr>
          <p:grpSpPr bwMode="auto">
            <a:xfrm>
              <a:off x="616" y="320"/>
              <a:ext cx="391" cy="288"/>
              <a:chOff x="0" y="0"/>
              <a:chExt cx="391" cy="288"/>
            </a:xfrm>
          </p:grpSpPr>
          <p:sp>
            <p:nvSpPr>
              <p:cNvPr id="49" name="Rectangle 20"/>
              <p:cNvSpPr>
                <a:spLocks noChangeArrowheads="1"/>
              </p:cNvSpPr>
              <p:nvPr/>
            </p:nvSpPr>
            <p:spPr bwMode="auto">
              <a:xfrm>
                <a:off x="96"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65</a:t>
                </a:r>
              </a:p>
            </p:txBody>
          </p:sp>
          <p:sp>
            <p:nvSpPr>
              <p:cNvPr id="50" name="Line 21"/>
              <p:cNvSpPr>
                <a:spLocks noChangeShapeType="1"/>
              </p:cNvSpPr>
              <p:nvPr/>
            </p:nvSpPr>
            <p:spPr bwMode="auto">
              <a:xfrm>
                <a:off x="0" y="96"/>
                <a:ext cx="336" cy="192"/>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8" name="Group 22"/>
            <p:cNvGrpSpPr>
              <a:grpSpLocks/>
            </p:cNvGrpSpPr>
            <p:nvPr/>
          </p:nvGrpSpPr>
          <p:grpSpPr bwMode="auto">
            <a:xfrm>
              <a:off x="624" y="752"/>
              <a:ext cx="368" cy="376"/>
              <a:chOff x="0" y="0"/>
              <a:chExt cx="368" cy="376"/>
            </a:xfrm>
          </p:grpSpPr>
          <p:sp>
            <p:nvSpPr>
              <p:cNvPr id="47" name="Rectangle 23"/>
              <p:cNvSpPr>
                <a:spLocks noChangeArrowheads="1"/>
              </p:cNvSpPr>
              <p:nvPr/>
            </p:nvSpPr>
            <p:spPr bwMode="auto">
              <a:xfrm>
                <a:off x="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15</a:t>
                </a:r>
              </a:p>
            </p:txBody>
          </p:sp>
          <p:sp>
            <p:nvSpPr>
              <p:cNvPr id="48" name="Line 24"/>
              <p:cNvSpPr>
                <a:spLocks noChangeShapeType="1"/>
              </p:cNvSpPr>
              <p:nvPr/>
            </p:nvSpPr>
            <p:spPr bwMode="auto">
              <a:xfrm flipH="1">
                <a:off x="32" y="40"/>
                <a:ext cx="336" cy="33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9" name="Group 25"/>
            <p:cNvGrpSpPr>
              <a:grpSpLocks/>
            </p:cNvGrpSpPr>
            <p:nvPr/>
          </p:nvGrpSpPr>
          <p:grpSpPr bwMode="auto">
            <a:xfrm>
              <a:off x="1064" y="200"/>
              <a:ext cx="368" cy="376"/>
              <a:chOff x="0" y="0"/>
              <a:chExt cx="368" cy="376"/>
            </a:xfrm>
          </p:grpSpPr>
          <p:sp>
            <p:nvSpPr>
              <p:cNvPr id="45" name="Rectangle 26"/>
              <p:cNvSpPr>
                <a:spLocks noChangeArrowheads="1"/>
              </p:cNvSpPr>
              <p:nvPr/>
            </p:nvSpPr>
            <p:spPr bwMode="auto">
              <a:xfrm>
                <a:off x="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20</a:t>
                </a:r>
              </a:p>
            </p:txBody>
          </p:sp>
          <p:sp>
            <p:nvSpPr>
              <p:cNvPr id="46" name="Line 27"/>
              <p:cNvSpPr>
                <a:spLocks noChangeShapeType="1"/>
              </p:cNvSpPr>
              <p:nvPr/>
            </p:nvSpPr>
            <p:spPr bwMode="auto">
              <a:xfrm flipH="1">
                <a:off x="32" y="40"/>
                <a:ext cx="336" cy="336"/>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0" name="Group 28"/>
            <p:cNvGrpSpPr>
              <a:grpSpLocks/>
            </p:cNvGrpSpPr>
            <p:nvPr/>
          </p:nvGrpSpPr>
          <p:grpSpPr bwMode="auto">
            <a:xfrm>
              <a:off x="608" y="0"/>
              <a:ext cx="720" cy="272"/>
              <a:chOff x="0" y="0"/>
              <a:chExt cx="720" cy="272"/>
            </a:xfrm>
          </p:grpSpPr>
          <p:sp>
            <p:nvSpPr>
              <p:cNvPr id="43" name="Rectangle 29"/>
              <p:cNvSpPr>
                <a:spLocks noChangeArrowheads="1"/>
              </p:cNvSpPr>
              <p:nvPr/>
            </p:nvSpPr>
            <p:spPr bwMode="auto">
              <a:xfrm>
                <a:off x="16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10</a:t>
                </a:r>
              </a:p>
            </p:txBody>
          </p:sp>
          <p:sp>
            <p:nvSpPr>
              <p:cNvPr id="44" name="Line 30"/>
              <p:cNvSpPr>
                <a:spLocks noChangeShapeType="1"/>
              </p:cNvSpPr>
              <p:nvPr/>
            </p:nvSpPr>
            <p:spPr bwMode="auto">
              <a:xfrm flipV="1">
                <a:off x="0" y="128"/>
                <a:ext cx="720" cy="144"/>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1" name="Group 31"/>
            <p:cNvGrpSpPr>
              <a:grpSpLocks/>
            </p:cNvGrpSpPr>
            <p:nvPr/>
          </p:nvGrpSpPr>
          <p:grpSpPr bwMode="auto">
            <a:xfrm>
              <a:off x="1137" y="656"/>
              <a:ext cx="391" cy="288"/>
              <a:chOff x="0" y="0"/>
              <a:chExt cx="391" cy="288"/>
            </a:xfrm>
          </p:grpSpPr>
          <p:sp>
            <p:nvSpPr>
              <p:cNvPr id="41" name="Rectangle 32"/>
              <p:cNvSpPr>
                <a:spLocks noChangeArrowheads="1"/>
              </p:cNvSpPr>
              <p:nvPr/>
            </p:nvSpPr>
            <p:spPr bwMode="auto">
              <a:xfrm>
                <a:off x="96"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80</a:t>
                </a:r>
              </a:p>
            </p:txBody>
          </p:sp>
          <p:sp>
            <p:nvSpPr>
              <p:cNvPr id="42" name="Line 33"/>
              <p:cNvSpPr>
                <a:spLocks noChangeShapeType="1"/>
              </p:cNvSpPr>
              <p:nvPr/>
            </p:nvSpPr>
            <p:spPr bwMode="auto">
              <a:xfrm>
                <a:off x="0" y="96"/>
                <a:ext cx="336" cy="192"/>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2" name="Group 34"/>
            <p:cNvGrpSpPr>
              <a:grpSpLocks/>
            </p:cNvGrpSpPr>
            <p:nvPr/>
          </p:nvGrpSpPr>
          <p:grpSpPr bwMode="auto">
            <a:xfrm>
              <a:off x="728" y="936"/>
              <a:ext cx="720" cy="272"/>
              <a:chOff x="0" y="0"/>
              <a:chExt cx="720" cy="272"/>
            </a:xfrm>
          </p:grpSpPr>
          <p:sp>
            <p:nvSpPr>
              <p:cNvPr id="39" name="Rectangle 35"/>
              <p:cNvSpPr>
                <a:spLocks noChangeArrowheads="1"/>
              </p:cNvSpPr>
              <p:nvPr/>
            </p:nvSpPr>
            <p:spPr bwMode="auto">
              <a:xfrm>
                <a:off x="160" y="0"/>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40</a:t>
                </a:r>
              </a:p>
            </p:txBody>
          </p:sp>
          <p:sp>
            <p:nvSpPr>
              <p:cNvPr id="40" name="Line 36"/>
              <p:cNvSpPr>
                <a:spLocks noChangeShapeType="1"/>
              </p:cNvSpPr>
              <p:nvPr/>
            </p:nvSpPr>
            <p:spPr bwMode="auto">
              <a:xfrm flipV="1">
                <a:off x="0" y="128"/>
                <a:ext cx="720" cy="144"/>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3" name="Group 37"/>
            <p:cNvGrpSpPr>
              <a:grpSpLocks/>
            </p:cNvGrpSpPr>
            <p:nvPr/>
          </p:nvGrpSpPr>
          <p:grpSpPr bwMode="auto">
            <a:xfrm>
              <a:off x="1472" y="248"/>
              <a:ext cx="303" cy="657"/>
              <a:chOff x="0" y="0"/>
              <a:chExt cx="303" cy="657"/>
            </a:xfrm>
          </p:grpSpPr>
          <p:sp>
            <p:nvSpPr>
              <p:cNvPr id="37" name="Rectangle 38"/>
              <p:cNvSpPr>
                <a:spLocks noChangeArrowheads="1"/>
              </p:cNvSpPr>
              <p:nvPr/>
            </p:nvSpPr>
            <p:spPr bwMode="auto">
              <a:xfrm>
                <a:off x="8" y="216"/>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35</a:t>
                </a:r>
              </a:p>
            </p:txBody>
          </p:sp>
          <p:sp>
            <p:nvSpPr>
              <p:cNvPr id="38" name="Line 39"/>
              <p:cNvSpPr>
                <a:spLocks noChangeShapeType="1"/>
              </p:cNvSpPr>
              <p:nvPr/>
            </p:nvSpPr>
            <p:spPr bwMode="auto">
              <a:xfrm flipH="1" flipV="1">
                <a:off x="0" y="0"/>
                <a:ext cx="96" cy="657"/>
              </a:xfrm>
              <a:prstGeom prst="line">
                <a:avLst/>
              </a:prstGeom>
              <a:noFill/>
              <a:ln w="1905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4" name="Group 40"/>
            <p:cNvGrpSpPr>
              <a:grpSpLocks/>
            </p:cNvGrpSpPr>
            <p:nvPr/>
          </p:nvGrpSpPr>
          <p:grpSpPr bwMode="auto">
            <a:xfrm>
              <a:off x="64" y="952"/>
              <a:ext cx="1440" cy="555"/>
              <a:chOff x="0" y="0"/>
              <a:chExt cx="1440" cy="555"/>
            </a:xfrm>
          </p:grpSpPr>
          <p:sp>
            <p:nvSpPr>
              <p:cNvPr id="35" name="Rectangle 41"/>
              <p:cNvSpPr>
                <a:spLocks noChangeArrowheads="1"/>
              </p:cNvSpPr>
              <p:nvPr/>
            </p:nvSpPr>
            <p:spPr bwMode="auto">
              <a:xfrm>
                <a:off x="1000" y="328"/>
                <a:ext cx="29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70</a:t>
                </a:r>
              </a:p>
            </p:txBody>
          </p:sp>
          <p:sp>
            <p:nvSpPr>
              <p:cNvPr id="36" name="未知"/>
              <p:cNvSpPr>
                <a:spLocks/>
              </p:cNvSpPr>
              <p:nvPr/>
            </p:nvSpPr>
            <p:spPr bwMode="auto">
              <a:xfrm>
                <a:off x="0" y="0"/>
                <a:ext cx="1440" cy="521"/>
              </a:xfrm>
              <a:custGeom>
                <a:avLst/>
                <a:gdLst>
                  <a:gd name="T0" fmla="*/ 40 w 1432"/>
                  <a:gd name="T1" fmla="*/ 0 h 552"/>
                  <a:gd name="T2" fmla="*/ 88 w 1432"/>
                  <a:gd name="T3" fmla="*/ 336 h 552"/>
                  <a:gd name="T4" fmla="*/ 568 w 1432"/>
                  <a:gd name="T5" fmla="*/ 528 h 552"/>
                  <a:gd name="T6" fmla="*/ 1432 w 1432"/>
                  <a:gd name="T7" fmla="*/ 192 h 552"/>
                </a:gdLst>
                <a:ahLst/>
                <a:cxnLst>
                  <a:cxn ang="0">
                    <a:pos x="T0" y="T1"/>
                  </a:cxn>
                  <a:cxn ang="0">
                    <a:pos x="T2" y="T3"/>
                  </a:cxn>
                  <a:cxn ang="0">
                    <a:pos x="T4" y="T5"/>
                  </a:cxn>
                  <a:cxn ang="0">
                    <a:pos x="T6" y="T7"/>
                  </a:cxn>
                </a:cxnLst>
                <a:rect l="0" t="0" r="r" b="b"/>
                <a:pathLst>
                  <a:path w="1432" h="552">
                    <a:moveTo>
                      <a:pt x="40" y="0"/>
                    </a:moveTo>
                    <a:cubicBezTo>
                      <a:pt x="20" y="124"/>
                      <a:pt x="0" y="248"/>
                      <a:pt x="88" y="336"/>
                    </a:cubicBezTo>
                    <a:cubicBezTo>
                      <a:pt x="176" y="424"/>
                      <a:pt x="344" y="552"/>
                      <a:pt x="568" y="528"/>
                    </a:cubicBezTo>
                    <a:cubicBezTo>
                      <a:pt x="792" y="504"/>
                      <a:pt x="1288" y="248"/>
                      <a:pt x="1432" y="192"/>
                    </a:cubicBezTo>
                  </a:path>
                </a:pathLst>
              </a:custGeom>
              <a:noFill/>
              <a:ln w="19050" cap="flat" cmpd="sng">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sp>
        <p:nvSpPr>
          <p:cNvPr id="8" name="Rectangle 43"/>
          <p:cNvSpPr>
            <a:spLocks noChangeArrowheads="1"/>
          </p:cNvSpPr>
          <p:nvPr/>
        </p:nvSpPr>
        <p:spPr bwMode="auto">
          <a:xfrm>
            <a:off x="2693194" y="4141788"/>
            <a:ext cx="3763963"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2000" b="1" dirty="0"/>
              <a:t>带权有向图及其</a:t>
            </a:r>
            <a:r>
              <a:rPr lang="zh-CN" altLang="en-US" sz="2000" b="1" dirty="0">
                <a:latin typeface="宋体" pitchFamily="2" charset="-122"/>
              </a:rPr>
              <a:t>邻接</a:t>
            </a:r>
            <a:r>
              <a:rPr lang="zh-CN" altLang="en-US" sz="2000" b="1" dirty="0"/>
              <a:t>矩阵</a:t>
            </a:r>
          </a:p>
        </p:txBody>
      </p:sp>
      <p:grpSp>
        <p:nvGrpSpPr>
          <p:cNvPr id="9" name="Group 44"/>
          <p:cNvGrpSpPr>
            <a:grpSpLocks/>
          </p:cNvGrpSpPr>
          <p:nvPr/>
        </p:nvGrpSpPr>
        <p:grpSpPr bwMode="auto">
          <a:xfrm>
            <a:off x="5183981" y="1768475"/>
            <a:ext cx="3119438" cy="2162175"/>
            <a:chOff x="0" y="0"/>
            <a:chExt cx="1965" cy="1362"/>
          </a:xfrm>
        </p:grpSpPr>
        <p:sp>
          <p:nvSpPr>
            <p:cNvPr id="10" name="Rectangle 45"/>
            <p:cNvSpPr>
              <a:spLocks noChangeArrowheads="1"/>
            </p:cNvSpPr>
            <p:nvPr/>
          </p:nvSpPr>
          <p:spPr bwMode="auto">
            <a:xfrm>
              <a:off x="48" y="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t>∞  </a:t>
              </a:r>
              <a:r>
                <a:rPr lang="en-US" sz="2400"/>
                <a:t>20   60   ∞  10  65</a:t>
              </a:r>
            </a:p>
          </p:txBody>
        </p:sp>
        <p:sp>
          <p:nvSpPr>
            <p:cNvPr id="11" name="Rectangle 46"/>
            <p:cNvSpPr>
              <a:spLocks noChangeArrowheads="1"/>
            </p:cNvSpPr>
            <p:nvPr/>
          </p:nvSpPr>
          <p:spPr bwMode="auto">
            <a:xfrm>
              <a:off x="48" y="24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 ∞</a:t>
              </a:r>
              <a:r>
                <a:rPr lang="zh-CN" altLang="en-US" sz="2400"/>
                <a:t>   </a:t>
              </a:r>
              <a:r>
                <a:rPr lang="en-US" sz="2400"/>
                <a:t>30   70  </a:t>
              </a:r>
              <a:r>
                <a:rPr lang="en-US" sz="2400">
                  <a:latin typeface="宋体" pitchFamily="2" charset="-122"/>
                </a:rPr>
                <a:t>∞ ∞</a:t>
              </a:r>
            </a:p>
          </p:txBody>
        </p:sp>
        <p:sp>
          <p:nvSpPr>
            <p:cNvPr id="12" name="Rectangle 47"/>
            <p:cNvSpPr>
              <a:spLocks noChangeArrowheads="1"/>
            </p:cNvSpPr>
            <p:nvPr/>
          </p:nvSpPr>
          <p:spPr bwMode="auto">
            <a:xfrm>
              <a:off x="48" y="468"/>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a:t>
              </a:r>
              <a:r>
                <a:rPr lang="zh-CN" altLang="en-US" sz="2400"/>
                <a:t>  </a:t>
              </a:r>
              <a:r>
                <a:rPr lang="zh-CN" altLang="en-US" sz="2400">
                  <a:latin typeface="宋体" pitchFamily="2" charset="-122"/>
                </a:rPr>
                <a:t>∞</a:t>
              </a:r>
              <a:r>
                <a:rPr lang="zh-CN" altLang="en-US" sz="2400"/>
                <a:t>   </a:t>
              </a:r>
              <a:r>
                <a:rPr lang="zh-CN" altLang="en-US" sz="2400">
                  <a:latin typeface="宋体" pitchFamily="2" charset="-122"/>
                </a:rPr>
                <a:t>∞</a:t>
              </a:r>
              <a:r>
                <a:rPr lang="zh-CN" altLang="en-US" sz="2400"/>
                <a:t>   </a:t>
              </a:r>
              <a:r>
                <a:rPr lang="en-US" sz="2400"/>
                <a:t>40  </a:t>
              </a:r>
              <a:r>
                <a:rPr lang="en-US" sz="2400">
                  <a:latin typeface="宋体" pitchFamily="2" charset="-122"/>
                </a:rPr>
                <a:t>∞ ∞</a:t>
              </a:r>
            </a:p>
          </p:txBody>
        </p:sp>
        <p:sp>
          <p:nvSpPr>
            <p:cNvPr id="13" name="Rectangle 48"/>
            <p:cNvSpPr>
              <a:spLocks noChangeArrowheads="1"/>
            </p:cNvSpPr>
            <p:nvPr/>
          </p:nvSpPr>
          <p:spPr bwMode="auto">
            <a:xfrm>
              <a:off x="48" y="70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 ∞ </a:t>
              </a:r>
              <a:r>
                <a:rPr lang="zh-CN" altLang="en-US" sz="2400"/>
                <a:t> </a:t>
              </a:r>
              <a:r>
                <a:rPr lang="zh-CN" altLang="en-US" sz="2400">
                  <a:latin typeface="宋体" pitchFamily="2" charset="-122"/>
                </a:rPr>
                <a:t>∞</a:t>
              </a:r>
              <a:r>
                <a:rPr lang="zh-CN" altLang="en-US" sz="2400"/>
                <a:t>  </a:t>
              </a:r>
              <a:r>
                <a:rPr lang="zh-CN" altLang="en-US" sz="2400">
                  <a:latin typeface="宋体" pitchFamily="2" charset="-122"/>
                </a:rPr>
                <a:t>∞</a:t>
              </a:r>
              <a:r>
                <a:rPr lang="zh-CN" altLang="en-US" sz="2400"/>
                <a:t>   </a:t>
              </a:r>
              <a:r>
                <a:rPr lang="en-US" sz="2400"/>
                <a:t>35  </a:t>
              </a:r>
              <a:r>
                <a:rPr lang="en-US" sz="2400">
                  <a:latin typeface="宋体" pitchFamily="2" charset="-122"/>
                </a:rPr>
                <a:t>∞</a:t>
              </a:r>
            </a:p>
          </p:txBody>
        </p:sp>
        <p:sp>
          <p:nvSpPr>
            <p:cNvPr id="14" name="AutoShape 49"/>
            <p:cNvSpPr>
              <a:spLocks/>
            </p:cNvSpPr>
            <p:nvPr/>
          </p:nvSpPr>
          <p:spPr bwMode="auto">
            <a:xfrm>
              <a:off x="0" y="24"/>
              <a:ext cx="45" cy="1338"/>
            </a:xfrm>
            <a:prstGeom prst="leftBracket">
              <a:avLst>
                <a:gd name="adj" fmla="val 247778"/>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5" name="AutoShape 50"/>
            <p:cNvSpPr>
              <a:spLocks/>
            </p:cNvSpPr>
            <p:nvPr/>
          </p:nvSpPr>
          <p:spPr bwMode="auto">
            <a:xfrm>
              <a:off x="1920" y="12"/>
              <a:ext cx="45" cy="1338"/>
            </a:xfrm>
            <a:prstGeom prst="rightBracket">
              <a:avLst>
                <a:gd name="adj" fmla="val 247778"/>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6" name="Rectangle 51"/>
            <p:cNvSpPr>
              <a:spLocks noChangeArrowheads="1"/>
            </p:cNvSpPr>
            <p:nvPr/>
          </p:nvSpPr>
          <p:spPr bwMode="auto">
            <a:xfrm>
              <a:off x="48" y="92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latin typeface="宋体" pitchFamily="2" charset="-122"/>
                </a:rPr>
                <a:t>∞ ∞</a:t>
              </a:r>
              <a:r>
                <a:rPr lang="zh-CN" altLang="en-US" sz="2400"/>
                <a:t>   </a:t>
              </a:r>
              <a:r>
                <a:rPr lang="zh-CN" altLang="en-US" sz="2400">
                  <a:latin typeface="宋体" pitchFamily="2" charset="-122"/>
                </a:rPr>
                <a:t>∞ </a:t>
              </a:r>
              <a:r>
                <a:rPr lang="zh-CN" altLang="en-US" sz="2400"/>
                <a:t> </a:t>
              </a:r>
              <a:r>
                <a:rPr lang="zh-CN" altLang="en-US" sz="2400">
                  <a:latin typeface="宋体" pitchFamily="2" charset="-122"/>
                </a:rPr>
                <a:t>∞</a:t>
              </a:r>
              <a:r>
                <a:rPr lang="zh-CN" altLang="en-US" sz="2400"/>
                <a:t>  </a:t>
              </a:r>
              <a:r>
                <a:rPr lang="zh-CN" altLang="en-US" sz="2400">
                  <a:latin typeface="宋体" pitchFamily="2" charset="-122"/>
                </a:rPr>
                <a:t>∞ </a:t>
              </a:r>
              <a:r>
                <a:rPr lang="en-US" sz="2400"/>
                <a:t>20</a:t>
              </a:r>
            </a:p>
          </p:txBody>
        </p:sp>
        <p:sp>
          <p:nvSpPr>
            <p:cNvPr id="17" name="Rectangle 52"/>
            <p:cNvSpPr>
              <a:spLocks noChangeArrowheads="1"/>
            </p:cNvSpPr>
            <p:nvPr/>
          </p:nvSpPr>
          <p:spPr bwMode="auto">
            <a:xfrm>
              <a:off x="45" y="1140"/>
              <a:ext cx="183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latin typeface="宋体" pitchFamily="2" charset="-122"/>
                </a:rPr>
                <a:t>∞ ∞</a:t>
              </a:r>
              <a:r>
                <a:rPr lang="zh-CN" altLang="en-US" sz="2400" dirty="0"/>
                <a:t>   </a:t>
              </a:r>
              <a:r>
                <a:rPr lang="en-US" sz="2400" dirty="0"/>
                <a:t>15   80  </a:t>
              </a:r>
              <a:r>
                <a:rPr lang="en-US" sz="2400" dirty="0">
                  <a:latin typeface="宋体" pitchFamily="2" charset="-122"/>
                </a:rPr>
                <a:t>∞ ∞</a:t>
              </a:r>
            </a:p>
          </p:txBody>
        </p:sp>
      </p:grpSp>
    </p:spTree>
    <p:extLst>
      <p:ext uri="{BB962C8B-B14F-4D97-AF65-F5344CB8AC3E}">
        <p14:creationId xmlns:p14="http://schemas.microsoft.com/office/powerpoint/2010/main" val="62276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rPr>
              <a:t>单源点最短路径</a:t>
            </a:r>
          </a:p>
        </p:txBody>
      </p:sp>
      <p:sp>
        <p:nvSpPr>
          <p:cNvPr id="3" name="内容占位符 2"/>
          <p:cNvSpPr>
            <a:spLocks noGrp="1"/>
          </p:cNvSpPr>
          <p:nvPr>
            <p:ph idx="1"/>
          </p:nvPr>
        </p:nvSpPr>
        <p:spPr/>
        <p:txBody>
          <a:bodyPr>
            <a:normAutofit lnSpcReduction="10000"/>
          </a:bodyPr>
          <a:lstStyle/>
          <a:p>
            <a:pPr marL="0" indent="0">
              <a:lnSpc>
                <a:spcPct val="125000"/>
              </a:lnSpc>
              <a:spcBef>
                <a:spcPts val="1200"/>
              </a:spcBef>
              <a:buFont typeface="Wingdings" pitchFamily="2" charset="2"/>
              <a:buNone/>
            </a:pPr>
            <a:r>
              <a:rPr lang="en-US" altLang="zh-CN" sz="1800" b="1" dirty="0">
                <a:latin typeface="Times New Roman" pitchFamily="18" charset="0"/>
                <a:cs typeface="Times New Roman" pitchFamily="18" charset="0"/>
              </a:rPr>
              <a:t>2 </a:t>
            </a:r>
            <a:r>
              <a:rPr lang="zh-CN" altLang="en-US" sz="1800" b="1" dirty="0">
                <a:latin typeface="Times New Roman" pitchFamily="18" charset="0"/>
                <a:cs typeface="Times New Roman" pitchFamily="18" charset="0"/>
              </a:rPr>
              <a:t>算法思想说明</a:t>
            </a:r>
            <a:endParaRPr lang="en-US" altLang="zh-CN" sz="1800" b="1" dirty="0">
              <a:latin typeface="Times New Roman" pitchFamily="18" charset="0"/>
              <a:cs typeface="Times New Roman" pitchFamily="18" charset="0"/>
            </a:endParaRPr>
          </a:p>
          <a:p>
            <a:pPr marL="0" indent="0">
              <a:lnSpc>
                <a:spcPct val="125000"/>
              </a:lnSpc>
              <a:spcBef>
                <a:spcPts val="1200"/>
              </a:spcBef>
              <a:buFont typeface="Wingdings" pitchFamily="2" charset="2"/>
              <a:buNone/>
            </a:pPr>
            <a:r>
              <a:rPr lang="zh-CN" altLang="en-US" sz="1800" dirty="0">
                <a:latin typeface="Times New Roman" pitchFamily="18" charset="0"/>
                <a:cs typeface="Times New Roman" pitchFamily="18" charset="0"/>
              </a:rPr>
              <a:t>        设给定源点为</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S</a:t>
            </a:r>
            <a:r>
              <a:rPr lang="zh-CN" altLang="en-US" sz="1800" dirty="0">
                <a:latin typeface="Times New Roman" pitchFamily="18" charset="0"/>
                <a:cs typeface="Times New Roman" pitchFamily="18" charset="0"/>
              </a:rPr>
              <a:t>为已求得最短路径的终点集，开始时令</a:t>
            </a:r>
            <a:r>
              <a:rPr lang="en-US" altLang="zh-CN" sz="1800" dirty="0">
                <a:latin typeface="Times New Roman" pitchFamily="18" charset="0"/>
                <a:cs typeface="Times New Roman" pitchFamily="18" charset="0"/>
              </a:rPr>
              <a:t>S={</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。当求得第一条最短路径</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后，</a:t>
            </a:r>
            <a:r>
              <a:rPr lang="en-US" altLang="zh-CN" sz="1800" dirty="0">
                <a:latin typeface="Times New Roman" pitchFamily="18" charset="0"/>
                <a:cs typeface="Times New Roman" pitchFamily="18" charset="0"/>
              </a:rPr>
              <a:t>S</a:t>
            </a:r>
            <a:r>
              <a:rPr lang="zh-CN" altLang="en-US" sz="1800" dirty="0">
                <a:latin typeface="Times New Roman" pitchFamily="18" charset="0"/>
                <a:cs typeface="Times New Roman" pitchFamily="18" charset="0"/>
              </a:rPr>
              <a:t>为</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zh-CN" altLang="en-US" sz="1800" dirty="0">
                <a:latin typeface="Times New Roman" pitchFamily="18" charset="0"/>
                <a:cs typeface="Times New Roman" pitchFamily="18" charset="0"/>
              </a:rPr>
              <a:t>，</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。根据以下结论可求下一条最短路径。</a:t>
            </a:r>
          </a:p>
          <a:p>
            <a:pPr marL="0" indent="0">
              <a:lnSpc>
                <a:spcPct val="125000"/>
              </a:lnSpc>
              <a:spcBef>
                <a:spcPts val="1200"/>
              </a:spcBef>
              <a:buFont typeface="Wingdings" pitchFamily="2" charset="2"/>
              <a:buNone/>
            </a:pPr>
            <a:r>
              <a:rPr lang="zh-CN" altLang="en-US" sz="1800" dirty="0">
                <a:latin typeface="Times New Roman" pitchFamily="18" charset="0"/>
                <a:cs typeface="Times New Roman" pitchFamily="18" charset="0"/>
              </a:rPr>
              <a:t>设下一条最短路径终点为</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，则</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zh-CN" altLang="en-US" sz="1800" dirty="0">
                <a:latin typeface="Times New Roman" pitchFamily="18" charset="0"/>
                <a:cs typeface="Times New Roman" pitchFamily="18" charset="0"/>
              </a:rPr>
              <a:t>只有：</a:t>
            </a:r>
          </a:p>
          <a:p>
            <a:pPr marL="533400" lvl="1" indent="0">
              <a:lnSpc>
                <a:spcPct val="125000"/>
              </a:lnSpc>
              <a:spcBef>
                <a:spcPts val="1200"/>
              </a:spcBef>
              <a:buFont typeface="Wingdings" pitchFamily="2" charset="2"/>
              <a:buNone/>
            </a:pPr>
            <a:r>
              <a:rPr lang="zh-CN" altLang="en-US" sz="1800" dirty="0">
                <a:solidFill>
                  <a:schemeClr val="folHlink"/>
                </a:solidFill>
                <a:latin typeface="Times New Roman" pitchFamily="18" charset="0"/>
                <a:cs typeface="Times New Roman" pitchFamily="18" charset="0"/>
              </a:rPr>
              <a:t>◆</a:t>
            </a:r>
            <a:r>
              <a:rPr lang="zh-CN" altLang="en-US" sz="1800" dirty="0">
                <a:solidFill>
                  <a:schemeClr val="hlink"/>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源点到终点有直接的弧</a:t>
            </a:r>
            <a:r>
              <a:rPr lang="en-US" altLang="zh-CN" sz="1800" dirty="0">
                <a:latin typeface="Times New Roman" pitchFamily="18" charset="0"/>
                <a:cs typeface="Times New Roman" pitchFamily="18" charset="0"/>
              </a:rPr>
              <a:t>&lt;</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zh-CN" altLang="en-US"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dirty="0">
                <a:latin typeface="Times New Roman" pitchFamily="18" charset="0"/>
                <a:cs typeface="Times New Roman" pitchFamily="18" charset="0"/>
              </a:rPr>
              <a:t>&gt;</a:t>
            </a:r>
            <a:r>
              <a:rPr lang="zh-CN" altLang="en-US" sz="1800" dirty="0">
                <a:latin typeface="Times New Roman" pitchFamily="18" charset="0"/>
                <a:cs typeface="Times New Roman" pitchFamily="18" charset="0"/>
              </a:rPr>
              <a:t>；</a:t>
            </a:r>
          </a:p>
          <a:p>
            <a:pPr marL="533400" lvl="1" indent="0">
              <a:lnSpc>
                <a:spcPct val="125000"/>
              </a:lnSpc>
              <a:spcBef>
                <a:spcPts val="1200"/>
              </a:spcBef>
              <a:buFont typeface="Wingdings" pitchFamily="2" charset="2"/>
              <a:buNone/>
            </a:pPr>
            <a:r>
              <a:rPr lang="zh-CN" altLang="en-US" sz="1800" dirty="0">
                <a:solidFill>
                  <a:schemeClr val="folHlink"/>
                </a:solidFill>
                <a:latin typeface="Times New Roman" pitchFamily="18" charset="0"/>
                <a:cs typeface="Times New Roman" pitchFamily="18" charset="0"/>
              </a:rPr>
              <a:t>◆</a:t>
            </a:r>
            <a:r>
              <a:rPr lang="zh-CN" altLang="en-US" sz="1800" dirty="0">
                <a:solidFill>
                  <a:schemeClr val="hlink"/>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从</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出发到</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j</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的这条最短路径所经过的</a:t>
            </a:r>
            <a:r>
              <a:rPr lang="zh-CN" altLang="en-US" sz="1800" b="1" dirty="0">
                <a:solidFill>
                  <a:srgbClr val="0000FF"/>
                </a:solidFill>
                <a:latin typeface="Times New Roman" pitchFamily="18" charset="0"/>
                <a:cs typeface="Times New Roman" pitchFamily="18" charset="0"/>
              </a:rPr>
              <a:t>所有中间顶点必定在</a:t>
            </a:r>
            <a:r>
              <a:rPr lang="en-US" altLang="zh-CN" sz="1800" b="1" dirty="0">
                <a:solidFill>
                  <a:srgbClr val="0000FF"/>
                </a:solidFill>
                <a:latin typeface="Times New Roman" pitchFamily="18" charset="0"/>
                <a:cs typeface="Times New Roman" pitchFamily="18" charset="0"/>
              </a:rPr>
              <a:t>S</a:t>
            </a:r>
            <a:r>
              <a:rPr lang="zh-CN" altLang="en-US" sz="1800" b="1" dirty="0">
                <a:solidFill>
                  <a:srgbClr val="0000FF"/>
                </a:solidFill>
                <a:latin typeface="Times New Roman" pitchFamily="18" charset="0"/>
                <a:cs typeface="Times New Roman" pitchFamily="18" charset="0"/>
              </a:rPr>
              <a:t>中</a:t>
            </a:r>
            <a:r>
              <a:rPr lang="zh-CN" altLang="en-US" sz="1800" dirty="0">
                <a:latin typeface="Times New Roman" pitchFamily="18" charset="0"/>
                <a:cs typeface="Times New Roman" pitchFamily="18" charset="0"/>
              </a:rPr>
              <a:t>。即只有这条最短路径的</a:t>
            </a:r>
            <a:r>
              <a:rPr lang="zh-CN" altLang="en-US" sz="1800" b="1" dirty="0">
                <a:solidFill>
                  <a:srgbClr val="0000FF"/>
                </a:solidFill>
                <a:latin typeface="Times New Roman" pitchFamily="18" charset="0"/>
                <a:cs typeface="Times New Roman" pitchFamily="18" charset="0"/>
              </a:rPr>
              <a:t>最后一条弧才是从</a:t>
            </a:r>
            <a:r>
              <a:rPr lang="en-US" altLang="zh-CN" sz="1800" b="1" dirty="0">
                <a:solidFill>
                  <a:srgbClr val="0000FF"/>
                </a:solidFill>
                <a:latin typeface="Times New Roman" pitchFamily="18" charset="0"/>
                <a:cs typeface="Times New Roman" pitchFamily="18" charset="0"/>
              </a:rPr>
              <a:t>S</a:t>
            </a:r>
            <a:r>
              <a:rPr lang="zh-CN" altLang="en-US" sz="1800" b="1" dirty="0">
                <a:solidFill>
                  <a:srgbClr val="0000FF"/>
                </a:solidFill>
                <a:latin typeface="Times New Roman" pitchFamily="18" charset="0"/>
                <a:cs typeface="Times New Roman" pitchFamily="18" charset="0"/>
              </a:rPr>
              <a:t>内某个顶点连接到</a:t>
            </a:r>
            <a:r>
              <a:rPr lang="en-US" altLang="zh-CN" sz="1800" b="1" dirty="0">
                <a:solidFill>
                  <a:srgbClr val="0000FF"/>
                </a:solidFill>
                <a:latin typeface="Times New Roman" pitchFamily="18" charset="0"/>
                <a:cs typeface="Times New Roman" pitchFamily="18" charset="0"/>
              </a:rPr>
              <a:t>S</a:t>
            </a:r>
            <a:r>
              <a:rPr lang="zh-CN" altLang="en-US" sz="1800" b="1" dirty="0">
                <a:solidFill>
                  <a:srgbClr val="0000FF"/>
                </a:solidFill>
                <a:latin typeface="Times New Roman" pitchFamily="18" charset="0"/>
                <a:cs typeface="Times New Roman" pitchFamily="18" charset="0"/>
              </a:rPr>
              <a:t>外的顶点</a:t>
            </a:r>
            <a:r>
              <a:rPr lang="en-US" altLang="zh-CN" sz="1800" b="1" dirty="0" err="1">
                <a:solidFill>
                  <a:srgbClr val="0000FF"/>
                </a:solidFill>
                <a:latin typeface="Times New Roman" pitchFamily="18" charset="0"/>
                <a:cs typeface="Times New Roman" pitchFamily="18" charset="0"/>
              </a:rPr>
              <a:t>V</a:t>
            </a:r>
            <a:r>
              <a:rPr lang="en-US" altLang="zh-CN" sz="1800" b="1" baseline="-18000" dirty="0" err="1">
                <a:solidFill>
                  <a:srgbClr val="0000FF"/>
                </a:solidFill>
                <a:latin typeface="Times New Roman" pitchFamily="18" charset="0"/>
                <a:cs typeface="Times New Roman" pitchFamily="18" charset="0"/>
              </a:rPr>
              <a:t>j</a:t>
            </a:r>
            <a:r>
              <a:rPr lang="en-US" altLang="zh-CN" sz="1800" b="1" dirty="0">
                <a:solidFill>
                  <a:srgbClr val="0000FF"/>
                </a:solidFill>
                <a:latin typeface="Times New Roman" pitchFamily="18" charset="0"/>
                <a:cs typeface="Times New Roman" pitchFamily="18" charset="0"/>
              </a:rPr>
              <a:t> </a:t>
            </a:r>
            <a:r>
              <a:rPr lang="zh-CN" altLang="en-US" sz="1800" dirty="0">
                <a:latin typeface="Times New Roman" pitchFamily="18" charset="0"/>
                <a:cs typeface="Times New Roman" pitchFamily="18" charset="0"/>
              </a:rPr>
              <a:t>。</a:t>
            </a:r>
            <a:endParaRPr lang="en-US" altLang="zh-CN" sz="1800" dirty="0">
              <a:latin typeface="Times New Roman" pitchFamily="18" charset="0"/>
              <a:cs typeface="Times New Roman" pitchFamily="18" charset="0"/>
            </a:endParaRPr>
          </a:p>
          <a:p>
            <a:pPr marL="0" indent="0">
              <a:lnSpc>
                <a:spcPct val="125000"/>
              </a:lnSpc>
              <a:spcBef>
                <a:spcPts val="1200"/>
              </a:spcBef>
              <a:buFont typeface="Wingdings" pitchFamily="2" charset="2"/>
              <a:buNone/>
            </a:pPr>
            <a:r>
              <a:rPr lang="zh-CN" altLang="en-US" sz="1800" dirty="0">
                <a:latin typeface="Times New Roman" pitchFamily="18" charset="0"/>
                <a:cs typeface="Times New Roman" pitchFamily="18" charset="0"/>
              </a:rPr>
              <a:t>若定义一个数组</a:t>
            </a:r>
            <a:r>
              <a:rPr lang="en-US" altLang="zh-CN" sz="1800" dirty="0" err="1">
                <a:latin typeface="Times New Roman" pitchFamily="18" charset="0"/>
                <a:cs typeface="Times New Roman" pitchFamily="18" charset="0"/>
              </a:rPr>
              <a:t>dist</a:t>
            </a:r>
            <a:r>
              <a:rPr lang="en-US" altLang="zh-CN" sz="1800" dirty="0">
                <a:latin typeface="Times New Roman" pitchFamily="18" charset="0"/>
                <a:cs typeface="Times New Roman" pitchFamily="18" charset="0"/>
              </a:rPr>
              <a:t>[n]</a:t>
            </a:r>
            <a:r>
              <a:rPr lang="zh-CN" altLang="en-US" sz="1800" dirty="0">
                <a:latin typeface="Times New Roman" pitchFamily="18" charset="0"/>
                <a:cs typeface="Times New Roman" pitchFamily="18" charset="0"/>
              </a:rPr>
              <a:t>，其每个</a:t>
            </a:r>
            <a:r>
              <a:rPr lang="en-US" altLang="zh-CN" sz="1800" dirty="0" err="1">
                <a:latin typeface="Times New Roman" pitchFamily="18" charset="0"/>
                <a:cs typeface="Times New Roman" pitchFamily="18" charset="0"/>
              </a:rPr>
              <a:t>dist</a:t>
            </a:r>
            <a:r>
              <a:rPr lang="en-US" altLang="zh-CN" sz="18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分量保存从</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s</a:t>
            </a:r>
            <a:r>
              <a:rPr lang="en-US" altLang="zh-CN" sz="1800" baseline="-180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出发</a:t>
            </a:r>
            <a:r>
              <a:rPr lang="zh-CN" altLang="en-US" sz="1800" b="1" dirty="0">
                <a:solidFill>
                  <a:srgbClr val="0000FF"/>
                </a:solidFill>
                <a:latin typeface="Times New Roman" pitchFamily="18" charset="0"/>
                <a:cs typeface="Times New Roman" pitchFamily="18" charset="0"/>
              </a:rPr>
              <a:t>中间只经过集合</a:t>
            </a:r>
            <a:r>
              <a:rPr lang="en-US" altLang="zh-CN" sz="1800" b="1" dirty="0">
                <a:solidFill>
                  <a:srgbClr val="0000FF"/>
                </a:solidFill>
                <a:latin typeface="Times New Roman" pitchFamily="18" charset="0"/>
                <a:cs typeface="Times New Roman" pitchFamily="18" charset="0"/>
              </a:rPr>
              <a:t>S</a:t>
            </a:r>
            <a:r>
              <a:rPr lang="zh-CN" altLang="en-US" sz="1800" b="1" dirty="0">
                <a:solidFill>
                  <a:srgbClr val="0000FF"/>
                </a:solidFill>
                <a:latin typeface="Times New Roman" pitchFamily="18" charset="0"/>
                <a:cs typeface="Times New Roman" pitchFamily="18" charset="0"/>
              </a:rPr>
              <a:t>中的顶点</a:t>
            </a:r>
            <a:r>
              <a:rPr lang="zh-CN" altLang="en-US" sz="1800" dirty="0">
                <a:latin typeface="Times New Roman" pitchFamily="18" charset="0"/>
                <a:cs typeface="Times New Roman" pitchFamily="18" charset="0"/>
              </a:rPr>
              <a:t>而到达</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zh-CN" altLang="en-US" sz="1800" dirty="0">
                <a:latin typeface="Times New Roman" pitchFamily="18" charset="0"/>
                <a:cs typeface="Times New Roman" pitchFamily="18" charset="0"/>
              </a:rPr>
              <a:t>的所有路径中长度最小的路径长度值，则下一条最短路径的终点</a:t>
            </a:r>
            <a:r>
              <a:rPr lang="en-US" altLang="zh-CN" sz="1800" b="1" dirty="0" err="1">
                <a:solidFill>
                  <a:srgbClr val="0000FF"/>
                </a:solidFill>
                <a:latin typeface="Times New Roman" pitchFamily="18" charset="0"/>
                <a:cs typeface="Times New Roman" pitchFamily="18" charset="0"/>
              </a:rPr>
              <a:t>V</a:t>
            </a:r>
            <a:r>
              <a:rPr lang="en-US" altLang="zh-CN" sz="1800" b="1" baseline="-18000" dirty="0" err="1">
                <a:solidFill>
                  <a:srgbClr val="0000FF"/>
                </a:solidFill>
                <a:latin typeface="Times New Roman" pitchFamily="18" charset="0"/>
                <a:cs typeface="Times New Roman" pitchFamily="18" charset="0"/>
              </a:rPr>
              <a:t>j</a:t>
            </a:r>
            <a:r>
              <a:rPr lang="zh-CN" altLang="en-US" sz="1800" b="1" dirty="0">
                <a:solidFill>
                  <a:srgbClr val="0000FF"/>
                </a:solidFill>
                <a:latin typeface="Times New Roman" pitchFamily="18" charset="0"/>
                <a:cs typeface="Times New Roman" pitchFamily="18" charset="0"/>
              </a:rPr>
              <a:t>必定是不在</a:t>
            </a:r>
            <a:r>
              <a:rPr lang="en-US" altLang="zh-CN" sz="1800" b="1" dirty="0">
                <a:solidFill>
                  <a:srgbClr val="0000FF"/>
                </a:solidFill>
                <a:latin typeface="Times New Roman" pitchFamily="18" charset="0"/>
                <a:cs typeface="Times New Roman" pitchFamily="18" charset="0"/>
              </a:rPr>
              <a:t>S</a:t>
            </a:r>
            <a:r>
              <a:rPr lang="zh-CN" altLang="en-US" sz="1800" b="1" dirty="0">
                <a:solidFill>
                  <a:srgbClr val="0000FF"/>
                </a:solidFill>
                <a:latin typeface="Times New Roman" pitchFamily="18" charset="0"/>
                <a:cs typeface="Times New Roman" pitchFamily="18" charset="0"/>
              </a:rPr>
              <a:t>中且值最小的顶点</a:t>
            </a:r>
            <a:r>
              <a:rPr lang="zh-CN" altLang="en-US" sz="1800" dirty="0">
                <a:latin typeface="Times New Roman" pitchFamily="18" charset="0"/>
                <a:cs typeface="Times New Roman" pitchFamily="18" charset="0"/>
              </a:rPr>
              <a:t>，即： </a:t>
            </a:r>
          </a:p>
          <a:p>
            <a:pPr marL="533400" lvl="1" indent="0">
              <a:lnSpc>
                <a:spcPct val="125000"/>
              </a:lnSpc>
              <a:spcBef>
                <a:spcPts val="1200"/>
              </a:spcBef>
              <a:buFont typeface="Wingdings" pitchFamily="2" charset="2"/>
              <a:buNone/>
            </a:pPr>
            <a:r>
              <a:rPr lang="en-US" altLang="zh-CN" sz="1800" dirty="0" err="1">
                <a:latin typeface="Times New Roman" pitchFamily="18" charset="0"/>
                <a:cs typeface="Times New Roman" pitchFamily="18" charset="0"/>
              </a:rPr>
              <a:t>dist</a:t>
            </a:r>
            <a:r>
              <a:rPr lang="en-US" altLang="zh-CN" sz="1800">
                <a:latin typeface="Times New Roman" pitchFamily="18" charset="0"/>
                <a:cs typeface="Times New Roman" pitchFamily="18" charset="0"/>
              </a:rPr>
              <a:t>[j]=</a:t>
            </a:r>
            <a:r>
              <a:rPr lang="en-US" altLang="zh-CN" sz="1800" dirty="0">
                <a:latin typeface="Times New Roman" pitchFamily="18" charset="0"/>
                <a:cs typeface="Times New Roman" pitchFamily="18" charset="0"/>
              </a:rPr>
              <a:t>Min{ </a:t>
            </a:r>
            <a:r>
              <a:rPr lang="en-US" altLang="zh-CN" sz="1800" dirty="0" err="1">
                <a:latin typeface="Times New Roman" pitchFamily="18" charset="0"/>
                <a:cs typeface="Times New Roman" pitchFamily="18" charset="0"/>
              </a:rPr>
              <a:t>dist</a:t>
            </a:r>
            <a:r>
              <a:rPr lang="en-US" altLang="zh-CN" sz="1800" dirty="0">
                <a:latin typeface="Times New Roman" pitchFamily="18" charset="0"/>
                <a:cs typeface="Times New Roman" pitchFamily="18" charset="0"/>
              </a:rPr>
              <a:t>[k]|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k</a:t>
            </a:r>
            <a:r>
              <a:rPr lang="en-US" altLang="zh-CN" sz="1800" dirty="0" err="1">
                <a:latin typeface="Times New Roman" pitchFamily="18" charset="0"/>
                <a:cs typeface="Times New Roman" pitchFamily="18" charset="0"/>
              </a:rPr>
              <a:t>∈V-S</a:t>
            </a:r>
            <a:r>
              <a:rPr lang="en-US" altLang="zh-CN" sz="1800" dirty="0">
                <a:latin typeface="Times New Roman" pitchFamily="18" charset="0"/>
                <a:cs typeface="Times New Roman" pitchFamily="18" charset="0"/>
              </a:rPr>
              <a:t> }</a:t>
            </a:r>
          </a:p>
          <a:p>
            <a:pPr marL="76200" indent="0">
              <a:lnSpc>
                <a:spcPct val="125000"/>
              </a:lnSpc>
              <a:spcBef>
                <a:spcPts val="1200"/>
              </a:spcBef>
              <a:buFont typeface="Wingdings" pitchFamily="2" charset="2"/>
              <a:buNone/>
            </a:pPr>
            <a:r>
              <a:rPr lang="zh-CN" altLang="en-US" sz="1800" dirty="0">
                <a:latin typeface="Times New Roman" pitchFamily="18" charset="0"/>
                <a:cs typeface="Times New Roman" pitchFamily="18" charset="0"/>
              </a:rPr>
              <a:t>利用上述公式就可以依次找出下一条最短路径。</a:t>
            </a:r>
          </a:p>
          <a:p>
            <a:pPr marL="76200" indent="0">
              <a:lnSpc>
                <a:spcPct val="110000"/>
              </a:lnSpc>
              <a:buFont typeface="Wingdings" pitchFamily="2" charset="2"/>
              <a:buNone/>
            </a:pPr>
            <a:endParaRPr lang="zh-CN" altLang="en-US" b="1" dirty="0">
              <a:latin typeface="Times New Roman" pitchFamily="18" charset="0"/>
              <a:cs typeface="Times New Roman" pitchFamily="18" charset="0"/>
            </a:endParaRPr>
          </a:p>
          <a:p>
            <a:pPr marL="0" indent="0">
              <a:buNone/>
            </a:pP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9</a:t>
            </a:fld>
            <a:endParaRPr lang="zh-CN" altLang="en-US" dirty="0"/>
          </a:p>
        </p:txBody>
      </p:sp>
    </p:spTree>
    <p:extLst>
      <p:ext uri="{BB962C8B-B14F-4D97-AF65-F5344CB8AC3E}">
        <p14:creationId xmlns:p14="http://schemas.microsoft.com/office/powerpoint/2010/main" val="321516635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25654</TotalTime>
  <Words>6846</Words>
  <Application>Microsoft Office PowerPoint</Application>
  <PresentationFormat>全屏显示(4:3)</PresentationFormat>
  <Paragraphs>619</Paragraphs>
  <Slides>43</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宋体</vt:lpstr>
      <vt:lpstr>Microsoft YaHei</vt:lpstr>
      <vt:lpstr>Microsoft YaHei</vt:lpstr>
      <vt:lpstr>Arial</vt:lpstr>
      <vt:lpstr>Calibri</vt:lpstr>
      <vt:lpstr>Calibri Light</vt:lpstr>
      <vt:lpstr>Times New Roman</vt:lpstr>
      <vt:lpstr>Wingdings</vt:lpstr>
      <vt:lpstr>Office 主题</vt:lpstr>
      <vt:lpstr>Graph</vt:lpstr>
      <vt:lpstr>Graph</vt:lpstr>
      <vt:lpstr>最短路径问题</vt:lpstr>
      <vt:lpstr>最短路径</vt:lpstr>
      <vt:lpstr>最短路径</vt:lpstr>
      <vt:lpstr>单源点最短路径</vt:lpstr>
      <vt:lpstr>单源点最短路径</vt:lpstr>
      <vt:lpstr>单源点最短路径</vt:lpstr>
      <vt:lpstr>单源点最短路径</vt:lpstr>
      <vt:lpstr>单源点最短路径</vt:lpstr>
      <vt:lpstr>单源点最短路径</vt:lpstr>
      <vt:lpstr>单源点最短路径</vt:lpstr>
      <vt:lpstr>单源点最短路径</vt:lpstr>
      <vt:lpstr>单源点最短路径</vt:lpstr>
      <vt:lpstr>单源点最短路径</vt:lpstr>
      <vt:lpstr>单源点最短路径</vt:lpstr>
      <vt:lpstr>单源点最短路径</vt:lpstr>
      <vt:lpstr>单源点最短路径</vt:lpstr>
      <vt:lpstr>Case</vt:lpstr>
      <vt:lpstr>每一对顶点间的最短路径</vt:lpstr>
      <vt:lpstr>每一对顶点间的最短路径</vt:lpstr>
      <vt:lpstr>每一对顶点间的最短路径</vt:lpstr>
      <vt:lpstr>每一对顶点间的最短路径</vt:lpstr>
      <vt:lpstr>每一对顶点间的最短路径</vt:lpstr>
      <vt:lpstr>每一对顶点间的最短路径</vt:lpstr>
      <vt:lpstr>Exercise</vt:lpstr>
      <vt:lpstr>Graph</vt:lpstr>
      <vt:lpstr>有向无环图及其应用</vt:lpstr>
      <vt:lpstr>拓扑排序</vt:lpstr>
      <vt:lpstr>拓扑排序</vt:lpstr>
      <vt:lpstr>拓扑排序</vt:lpstr>
      <vt:lpstr>拓扑排序算法</vt:lpstr>
      <vt:lpstr>拓扑排序算法实现说明</vt:lpstr>
      <vt:lpstr>拓扑排序算法实现</vt:lpstr>
      <vt:lpstr>关键路径 (Critical Path)</vt:lpstr>
      <vt:lpstr>关键路径 (Critical Path)</vt:lpstr>
      <vt:lpstr>关键路径 (Critical Path)</vt:lpstr>
      <vt:lpstr>关键路径 (Critical Path)</vt:lpstr>
      <vt:lpstr>求AOE中关键路径和关键活动</vt:lpstr>
      <vt:lpstr>求AOE中关键路径和关键活动</vt:lpstr>
      <vt:lpstr>求AOE中关键路径和关键活动</vt:lpstr>
      <vt:lpstr>求AOE中关键路径和关键活动</vt:lpstr>
      <vt:lpstr>Summary</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Suzhuo</dc:creator>
  <cp:lastModifiedBy>h w</cp:lastModifiedBy>
  <cp:revision>1170</cp:revision>
  <cp:lastPrinted>2014-03-01T11:01:30Z</cp:lastPrinted>
  <dcterms:created xsi:type="dcterms:W3CDTF">2014-02-24T09:24:21Z</dcterms:created>
  <dcterms:modified xsi:type="dcterms:W3CDTF">2023-12-15T05:23:24Z</dcterms:modified>
</cp:coreProperties>
</file>